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5" r:id="rId1"/>
  </p:sldMasterIdLst>
  <p:notesMasterIdLst>
    <p:notesMasterId r:id="rId37"/>
  </p:notesMasterIdLst>
  <p:sldIdLst>
    <p:sldId id="256" r:id="rId2"/>
    <p:sldId id="257" r:id="rId3"/>
    <p:sldId id="258" r:id="rId4"/>
    <p:sldId id="265" r:id="rId5"/>
    <p:sldId id="262" r:id="rId6"/>
    <p:sldId id="259" r:id="rId7"/>
    <p:sldId id="260" r:id="rId8"/>
    <p:sldId id="261" r:id="rId9"/>
    <p:sldId id="270" r:id="rId10"/>
    <p:sldId id="293" r:id="rId11"/>
    <p:sldId id="294" r:id="rId12"/>
    <p:sldId id="268" r:id="rId13"/>
    <p:sldId id="263" r:id="rId14"/>
    <p:sldId id="272" r:id="rId15"/>
    <p:sldId id="269" r:id="rId16"/>
    <p:sldId id="274" r:id="rId17"/>
    <p:sldId id="273" r:id="rId18"/>
    <p:sldId id="266" r:id="rId19"/>
    <p:sldId id="275" r:id="rId20"/>
    <p:sldId id="276" r:id="rId21"/>
    <p:sldId id="277" r:id="rId22"/>
    <p:sldId id="278" r:id="rId23"/>
    <p:sldId id="279" r:id="rId24"/>
    <p:sldId id="280" r:id="rId25"/>
    <p:sldId id="267" r:id="rId26"/>
    <p:sldId id="281" r:id="rId27"/>
    <p:sldId id="282" r:id="rId28"/>
    <p:sldId id="283" r:id="rId29"/>
    <p:sldId id="284" r:id="rId30"/>
    <p:sldId id="285" r:id="rId31"/>
    <p:sldId id="287" r:id="rId32"/>
    <p:sldId id="289" r:id="rId33"/>
    <p:sldId id="290" r:id="rId34"/>
    <p:sldId id="291" r:id="rId35"/>
    <p:sldId id="292" r:id="rId36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>
        <p:scale>
          <a:sx n="110" d="100"/>
          <a:sy n="110" d="100"/>
        </p:scale>
        <p:origin x="630" y="2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_____Microsoft_Excel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6562-4E82-9560-B0CC7CFA08F1}"/>
              </c:ext>
            </c:extLst>
          </c:dPt>
          <c:dPt>
            <c:idx val="1"/>
            <c:bubble3D val="0"/>
            <c:spPr>
              <a:solidFill>
                <a:schemeClr val="tx1">
                  <a:lumMod val="75000"/>
                  <a:lumOff val="2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6562-4E82-9560-B0CC7CFA08F1}"/>
              </c:ext>
            </c:extLst>
          </c:dPt>
          <c:dPt>
            <c:idx val="2"/>
            <c:bubble3D val="0"/>
            <c:spPr>
              <a:solidFill>
                <a:schemeClr val="tx1">
                  <a:lumMod val="50000"/>
                  <a:lumOff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6562-4E82-9560-B0CC7CFA08F1}"/>
              </c:ext>
            </c:extLst>
          </c:dPt>
          <c:cat>
            <c:strRef>
              <c:f>Sheet1!$A$2:$A$4</c:f>
              <c:strCache>
                <c:ptCount val="3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6562-4E82-9560-B0CC7CFA08F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C1CEFE-CF6C-4BA3-8613-961DDD76BF10}" type="datetimeFigureOut">
              <a:rPr lang="ru-RU" smtClean="0"/>
              <a:t>08.06.2019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FCE286-2361-4A22-ABD7-80832E352E4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835184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83533-5F3D-4B3D-B34B-42109F5CC649}" type="datetime1">
              <a:rPr lang="ru-RU" smtClean="0"/>
              <a:t>08.06.2019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47485-7A04-4227-9F93-98606331665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873369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441F9-08E3-402C-B18B-6B3CDB6F27AA}" type="datetime1">
              <a:rPr lang="ru-RU" smtClean="0"/>
              <a:t>08.06.2019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47485-7A04-4227-9F93-98606331665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709773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58E28-A3C5-4CFC-BF30-BC84EED4E22B}" type="datetime1">
              <a:rPr lang="ru-RU" smtClean="0"/>
              <a:t>08.06.2019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47485-7A04-4227-9F93-98606331665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791989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1BE977-59C9-4CEA-812F-D67DE09B26B3}" type="datetime1">
              <a:rPr lang="ru-RU" smtClean="0"/>
              <a:t>08.06.2019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47485-7A04-4227-9F93-98606331665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478764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92990D-9A39-4E56-9F07-064627392D8B}" type="datetime1">
              <a:rPr lang="ru-RU" smtClean="0"/>
              <a:t>08.06.2019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47485-7A04-4227-9F93-98606331665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190563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BE94B-7619-4A94-9E88-5C99F93A2731}" type="datetime1">
              <a:rPr lang="ru-RU" smtClean="0"/>
              <a:t>08.06.2019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47485-7A04-4227-9F93-98606331665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004758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00E26-F5A2-4E2F-BC7A-C8481DF9E92B}" type="datetime1">
              <a:rPr lang="ru-RU" smtClean="0"/>
              <a:t>08.06.2019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47485-7A04-4227-9F93-98606331665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336025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1D52D-BAB4-41E5-A3CC-536A5BC3CCE6}" type="datetime1">
              <a:rPr lang="ru-RU" smtClean="0"/>
              <a:t>08.06.2019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47485-7A04-4227-9F93-98606331665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273311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80753-9C07-4AA1-9858-507F884E3246}" type="datetime1">
              <a:rPr lang="ru-RU" smtClean="0"/>
              <a:t>08.06.2019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47485-7A04-4227-9F93-98606331665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035048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6ADAA-2428-4C0E-9A4F-B2DE183CC353}" type="datetime1">
              <a:rPr lang="ru-RU" smtClean="0"/>
              <a:t>08.06.2019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47485-7A04-4227-9F93-98606331665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104771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7781E-058A-4074-BBBD-DDE074C35798}" type="datetime1">
              <a:rPr lang="ru-RU" smtClean="0"/>
              <a:t>08.06.2019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47485-7A04-4227-9F93-98606331665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330413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11288D-404A-4DCF-B139-1B991B6BA1C3}" type="datetime1">
              <a:rPr lang="ru-RU" smtClean="0"/>
              <a:t>08.06.2019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A47485-7A04-4227-9F93-98606331665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160605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jp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2014450" y="1388370"/>
            <a:ext cx="8309956" cy="2387600"/>
          </a:xfrm>
        </p:spPr>
        <p:txBody>
          <a:bodyPr>
            <a:normAutofit/>
          </a:bodyPr>
          <a:lstStyle/>
          <a:p>
            <a:r>
              <a:rPr lang="ru-RU" sz="3600" dirty="0">
                <a:solidFill>
                  <a:schemeClr val="bg1"/>
                </a:solidFill>
              </a:rPr>
              <a:t>Разработка автоматизированной системы </a:t>
            </a:r>
            <a:br>
              <a:rPr lang="ru-RU" sz="3600" dirty="0">
                <a:solidFill>
                  <a:schemeClr val="bg1"/>
                </a:solidFill>
              </a:rPr>
            </a:br>
            <a:r>
              <a:rPr lang="ru-RU" sz="3600" dirty="0">
                <a:solidFill>
                  <a:schemeClr val="bg1"/>
                </a:solidFill>
              </a:rPr>
              <a:t>распознавания и идентификации продуктов </a:t>
            </a:r>
            <a:r>
              <a:rPr lang="ru-RU" sz="3600" dirty="0" smtClean="0">
                <a:solidFill>
                  <a:schemeClr val="bg1"/>
                </a:solidFill>
              </a:rPr>
              <a:t>питания</a:t>
            </a:r>
            <a:endParaRPr lang="ru-RU" sz="36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69444" y="5309419"/>
            <a:ext cx="1139996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400" b="1" dirty="0" smtClean="0">
                <a:solidFill>
                  <a:schemeClr val="bg1"/>
                </a:solidFill>
              </a:rPr>
              <a:t>Автор: 					</a:t>
            </a:r>
            <a:r>
              <a:rPr lang="ru-RU" sz="2400" b="1" dirty="0" smtClean="0">
                <a:solidFill>
                  <a:schemeClr val="bg1"/>
                </a:solidFill>
              </a:rPr>
              <a:t>	        Нагорнов </a:t>
            </a:r>
            <a:r>
              <a:rPr lang="ru-RU" sz="2400" b="1" dirty="0">
                <a:solidFill>
                  <a:schemeClr val="bg1"/>
                </a:solidFill>
              </a:rPr>
              <a:t>Андрей Алексеевич</a:t>
            </a:r>
          </a:p>
          <a:p>
            <a:pPr algn="just"/>
            <a:r>
              <a:rPr lang="ru-RU" sz="2400" b="1" dirty="0">
                <a:solidFill>
                  <a:schemeClr val="bg1"/>
                </a:solidFill>
              </a:rPr>
              <a:t>Руководитель: 	 </a:t>
            </a:r>
            <a:r>
              <a:rPr lang="ru-RU" sz="2400" b="1" dirty="0" smtClean="0">
                <a:solidFill>
                  <a:schemeClr val="bg1"/>
                </a:solidFill>
              </a:rPr>
              <a:t>           доцент </a:t>
            </a:r>
            <a:r>
              <a:rPr lang="ru-RU" sz="2400" b="1" dirty="0">
                <a:solidFill>
                  <a:schemeClr val="bg1"/>
                </a:solidFill>
              </a:rPr>
              <a:t>каф. КСПТ, к.т.н. Никитин Кирилл Вячеславович</a:t>
            </a:r>
          </a:p>
          <a:p>
            <a:pPr algn="just"/>
            <a:r>
              <a:rPr lang="ru-RU" dirty="0" smtClean="0"/>
              <a:t>	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58096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ятиугольник 3"/>
          <p:cNvSpPr/>
          <p:nvPr/>
        </p:nvSpPr>
        <p:spPr>
          <a:xfrm>
            <a:off x="0" y="300446"/>
            <a:ext cx="9000309" cy="666205"/>
          </a:xfrm>
          <a:prstGeom prst="homePlat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 smtClean="0"/>
              <a:t>Подходы к получени</a:t>
            </a:r>
            <a:r>
              <a:rPr lang="ru-RU" sz="2400" b="1" dirty="0" smtClean="0"/>
              <a:t>ю панорамных изображений</a:t>
            </a:r>
            <a:endParaRPr lang="ru-RU" sz="2400" b="1" dirty="0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47485-7A04-4227-9F93-986063316658}" type="slidenum">
              <a:rPr lang="ru-RU" smtClean="0"/>
              <a:t>10</a:t>
            </a:fld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36" y="1042905"/>
            <a:ext cx="9873782" cy="339229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00708" y="4172297"/>
            <a:ext cx="2006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Вращение камеры</a:t>
            </a:r>
            <a:endParaRPr lang="ru-RU" dirty="0"/>
          </a:p>
        </p:txBody>
      </p:sp>
      <p:sp>
        <p:nvSpPr>
          <p:cNvPr id="8" name="TextBox 7"/>
          <p:cNvSpPr txBox="1"/>
          <p:nvPr/>
        </p:nvSpPr>
        <p:spPr>
          <a:xfrm>
            <a:off x="3505547" y="4201836"/>
            <a:ext cx="42225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Статическая установка нескольких камер</a:t>
            </a:r>
            <a:endParaRPr lang="ru-RU" dirty="0"/>
          </a:p>
        </p:txBody>
      </p:sp>
      <p:sp>
        <p:nvSpPr>
          <p:cNvPr id="17" name="TextBox 16"/>
          <p:cNvSpPr txBox="1"/>
          <p:nvPr/>
        </p:nvSpPr>
        <p:spPr>
          <a:xfrm>
            <a:off x="8057819" y="4201836"/>
            <a:ext cx="2235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Вращение установки</a:t>
            </a:r>
            <a:endParaRPr lang="ru-RU" dirty="0"/>
          </a:p>
        </p:txBody>
      </p:sp>
      <p:sp>
        <p:nvSpPr>
          <p:cNvPr id="18" name="Rectangle 54">
            <a:extLst>
              <a:ext uri="{FF2B5EF4-FFF2-40B4-BE49-F238E27FC236}">
                <a16:creationId xmlns:a16="http://schemas.microsoft.com/office/drawing/2014/main" id="{B9810A48-58EE-4653-9094-4015568448A4}"/>
              </a:ext>
            </a:extLst>
          </p:cNvPr>
          <p:cNvSpPr/>
          <p:nvPr/>
        </p:nvSpPr>
        <p:spPr>
          <a:xfrm>
            <a:off x="646538" y="4608689"/>
            <a:ext cx="2360745" cy="738665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4800" b="1" i="0" u="none" strike="noStrike" kern="1200" cap="none" spc="0" normalizeH="0" baseline="0" noProof="0" dirty="0" smtClean="0">
                <a:ln w="22225"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12 у.е.</a:t>
            </a:r>
            <a:endParaRPr kumimoji="0" lang="en-US" sz="4800" b="1" i="0" u="none" strike="noStrike" kern="1200" cap="none" spc="0" normalizeH="0" baseline="0" noProof="0" dirty="0">
              <a:ln w="22225">
                <a:noFill/>
              </a:ln>
              <a:solidFill>
                <a:srgbClr val="083D65"/>
              </a:solidFill>
              <a:effectLst/>
              <a:uLnTx/>
              <a:uFillTx/>
              <a:latin typeface="Segoe UI" panose="020B0502040204020203" pitchFamily="34" charset="0"/>
              <a:ea typeface="Open Sans" panose="020B0606030504020204" pitchFamily="34" charset="0"/>
              <a:cs typeface="Segoe UI" panose="020B0502040204020203" pitchFamily="34" charset="0"/>
            </a:endParaRPr>
          </a:p>
        </p:txBody>
      </p:sp>
      <p:sp>
        <p:nvSpPr>
          <p:cNvPr id="20" name="Rectangle 118">
            <a:extLst>
              <a:ext uri="{FF2B5EF4-FFF2-40B4-BE49-F238E27FC236}">
                <a16:creationId xmlns:a16="http://schemas.microsoft.com/office/drawing/2014/main" id="{5C998BA0-6D9C-4E71-AABD-0B1CE27665CD}"/>
              </a:ext>
            </a:extLst>
          </p:cNvPr>
          <p:cNvSpPr/>
          <p:nvPr/>
        </p:nvSpPr>
        <p:spPr>
          <a:xfrm>
            <a:off x="355515" y="5298787"/>
            <a:ext cx="3150032" cy="12926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Одна камера (10 у.е.)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83D65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Установка 2 (у.е.)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83D65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Сложность конструкции</a:t>
            </a:r>
            <a:r>
              <a:rPr kumimoji="0" lang="ru-RU" sz="1400" b="0" i="0" u="none" strike="noStrike" kern="1200" cap="none" spc="0" normalizeH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- высокая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grpSp>
        <p:nvGrpSpPr>
          <p:cNvPr id="21" name="Group 217">
            <a:extLst>
              <a:ext uri="{FF2B5EF4-FFF2-40B4-BE49-F238E27FC236}">
                <a16:creationId xmlns:a16="http://schemas.microsoft.com/office/drawing/2014/main" id="{7D2AC6DF-FF9A-488F-9123-53AA85D9365B}"/>
              </a:ext>
            </a:extLst>
          </p:cNvPr>
          <p:cNvGrpSpPr/>
          <p:nvPr/>
        </p:nvGrpSpPr>
        <p:grpSpPr>
          <a:xfrm>
            <a:off x="156754" y="4571169"/>
            <a:ext cx="3448595" cy="2150134"/>
            <a:chOff x="600617" y="1217205"/>
            <a:chExt cx="2504839" cy="3373586"/>
          </a:xfrm>
        </p:grpSpPr>
        <p:sp>
          <p:nvSpPr>
            <p:cNvPr id="22" name="Rectangle 12">
              <a:extLst>
                <a:ext uri="{FF2B5EF4-FFF2-40B4-BE49-F238E27FC236}">
                  <a16:creationId xmlns:a16="http://schemas.microsoft.com/office/drawing/2014/main" id="{FFF60778-A552-4178-967A-D6012B06C7A5}"/>
                </a:ext>
              </a:extLst>
            </p:cNvPr>
            <p:cNvSpPr/>
            <p:nvPr/>
          </p:nvSpPr>
          <p:spPr>
            <a:xfrm>
              <a:off x="600617" y="4545072"/>
              <a:ext cx="2504839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Rectangle 167">
              <a:extLst>
                <a:ext uri="{FF2B5EF4-FFF2-40B4-BE49-F238E27FC236}">
                  <a16:creationId xmlns:a16="http://schemas.microsoft.com/office/drawing/2014/main" id="{C018E09C-793B-4B90-8ABF-2FDE455E5932}"/>
                </a:ext>
              </a:extLst>
            </p:cNvPr>
            <p:cNvSpPr/>
            <p:nvPr/>
          </p:nvSpPr>
          <p:spPr>
            <a:xfrm>
              <a:off x="600617" y="1217205"/>
              <a:ext cx="2504839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96" name="Group 217">
            <a:extLst>
              <a:ext uri="{FF2B5EF4-FFF2-40B4-BE49-F238E27FC236}">
                <a16:creationId xmlns:a16="http://schemas.microsoft.com/office/drawing/2014/main" id="{7D2AC6DF-FF9A-488F-9123-53AA85D9365B}"/>
              </a:ext>
            </a:extLst>
          </p:cNvPr>
          <p:cNvGrpSpPr/>
          <p:nvPr/>
        </p:nvGrpSpPr>
        <p:grpSpPr>
          <a:xfrm>
            <a:off x="3796570" y="4571169"/>
            <a:ext cx="3640550" cy="2150134"/>
            <a:chOff x="600617" y="1217205"/>
            <a:chExt cx="2504839" cy="3373586"/>
          </a:xfrm>
        </p:grpSpPr>
        <p:sp>
          <p:nvSpPr>
            <p:cNvPr id="97" name="Rectangle 12">
              <a:extLst>
                <a:ext uri="{FF2B5EF4-FFF2-40B4-BE49-F238E27FC236}">
                  <a16:creationId xmlns:a16="http://schemas.microsoft.com/office/drawing/2014/main" id="{FFF60778-A552-4178-967A-D6012B06C7A5}"/>
                </a:ext>
              </a:extLst>
            </p:cNvPr>
            <p:cNvSpPr/>
            <p:nvPr/>
          </p:nvSpPr>
          <p:spPr>
            <a:xfrm>
              <a:off x="600617" y="4545072"/>
              <a:ext cx="2504839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8" name="Rectangle 167">
              <a:extLst>
                <a:ext uri="{FF2B5EF4-FFF2-40B4-BE49-F238E27FC236}">
                  <a16:creationId xmlns:a16="http://schemas.microsoft.com/office/drawing/2014/main" id="{C018E09C-793B-4B90-8ABF-2FDE455E5932}"/>
                </a:ext>
              </a:extLst>
            </p:cNvPr>
            <p:cNvSpPr/>
            <p:nvPr/>
          </p:nvSpPr>
          <p:spPr>
            <a:xfrm>
              <a:off x="600617" y="1217205"/>
              <a:ext cx="2504839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99" name="Rectangle 118">
            <a:extLst>
              <a:ext uri="{FF2B5EF4-FFF2-40B4-BE49-F238E27FC236}">
                <a16:creationId xmlns:a16="http://schemas.microsoft.com/office/drawing/2014/main" id="{5C998BA0-6D9C-4E71-AABD-0B1CE27665CD}"/>
              </a:ext>
            </a:extLst>
          </p:cNvPr>
          <p:cNvSpPr/>
          <p:nvPr/>
        </p:nvSpPr>
        <p:spPr>
          <a:xfrm>
            <a:off x="4102314" y="5246250"/>
            <a:ext cx="3150032" cy="12926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Шесть камер (60 у.е.)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83D65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Установка 2 (у.е.)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83D65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Скорость работы - высокая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00" name="Rectangle 54">
            <a:extLst>
              <a:ext uri="{FF2B5EF4-FFF2-40B4-BE49-F238E27FC236}">
                <a16:creationId xmlns:a16="http://schemas.microsoft.com/office/drawing/2014/main" id="{B9810A48-58EE-4653-9094-4015568448A4}"/>
              </a:ext>
            </a:extLst>
          </p:cNvPr>
          <p:cNvSpPr/>
          <p:nvPr/>
        </p:nvSpPr>
        <p:spPr>
          <a:xfrm>
            <a:off x="4372870" y="4600308"/>
            <a:ext cx="2360745" cy="738665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4800" b="1" i="0" u="none" strike="noStrike" kern="1200" cap="none" spc="0" normalizeH="0" baseline="0" noProof="0" dirty="0" smtClean="0">
                <a:ln w="22225"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62 у.е.</a:t>
            </a:r>
            <a:endParaRPr kumimoji="0" lang="en-US" sz="4800" b="1" i="0" u="none" strike="noStrike" kern="1200" cap="none" spc="0" normalizeH="0" baseline="0" noProof="0" dirty="0">
              <a:ln w="22225">
                <a:noFill/>
              </a:ln>
              <a:solidFill>
                <a:srgbClr val="083D65"/>
              </a:solidFill>
              <a:effectLst/>
              <a:uLnTx/>
              <a:uFillTx/>
              <a:latin typeface="Segoe UI" panose="020B0502040204020203" pitchFamily="34" charset="0"/>
              <a:ea typeface="Open Sans" panose="020B0606030504020204" pitchFamily="34" charset="0"/>
              <a:cs typeface="Segoe UI" panose="020B0502040204020203" pitchFamily="34" charset="0"/>
            </a:endParaRPr>
          </a:p>
        </p:txBody>
      </p:sp>
      <p:sp>
        <p:nvSpPr>
          <p:cNvPr id="101" name="Rectangle 54">
            <a:extLst>
              <a:ext uri="{FF2B5EF4-FFF2-40B4-BE49-F238E27FC236}">
                <a16:creationId xmlns:a16="http://schemas.microsoft.com/office/drawing/2014/main" id="{B9810A48-58EE-4653-9094-4015568448A4}"/>
              </a:ext>
            </a:extLst>
          </p:cNvPr>
          <p:cNvSpPr/>
          <p:nvPr/>
        </p:nvSpPr>
        <p:spPr>
          <a:xfrm>
            <a:off x="8217834" y="4605576"/>
            <a:ext cx="2360745" cy="738665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4800" b="1" i="0" u="none" strike="noStrike" kern="1200" cap="none" spc="0" normalizeH="0" baseline="0" noProof="0" dirty="0" smtClean="0">
                <a:ln w="22225"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12 у.е.</a:t>
            </a:r>
            <a:endParaRPr kumimoji="0" lang="en-US" sz="4800" b="1" i="0" u="none" strike="noStrike" kern="1200" cap="none" spc="0" normalizeH="0" baseline="0" noProof="0" dirty="0">
              <a:ln w="22225">
                <a:noFill/>
              </a:ln>
              <a:solidFill>
                <a:srgbClr val="083D65"/>
              </a:solidFill>
              <a:effectLst/>
              <a:uLnTx/>
              <a:uFillTx/>
              <a:latin typeface="Segoe UI" panose="020B0502040204020203" pitchFamily="34" charset="0"/>
              <a:ea typeface="Open Sans" panose="020B0606030504020204" pitchFamily="34" charset="0"/>
              <a:cs typeface="Segoe UI" panose="020B0502040204020203" pitchFamily="34" charset="0"/>
            </a:endParaRPr>
          </a:p>
        </p:txBody>
      </p:sp>
      <p:sp>
        <p:nvSpPr>
          <p:cNvPr id="102" name="Rectangle 118">
            <a:extLst>
              <a:ext uri="{FF2B5EF4-FFF2-40B4-BE49-F238E27FC236}">
                <a16:creationId xmlns:a16="http://schemas.microsoft.com/office/drawing/2014/main" id="{5C998BA0-6D9C-4E71-AABD-0B1CE27665CD}"/>
              </a:ext>
            </a:extLst>
          </p:cNvPr>
          <p:cNvSpPr/>
          <p:nvPr/>
        </p:nvSpPr>
        <p:spPr>
          <a:xfrm>
            <a:off x="7926811" y="5295674"/>
            <a:ext cx="3150032" cy="12926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Одна камера (10 у.е.)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83D65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Установка 2 (у.е.)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83D65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Сложность конструкции</a:t>
            </a:r>
            <a:r>
              <a:rPr kumimoji="0" lang="ru-RU" sz="1400" b="0" i="0" u="none" strike="noStrike" kern="1200" cap="none" spc="0" normalizeH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- средняя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grpSp>
        <p:nvGrpSpPr>
          <p:cNvPr id="103" name="Group 217">
            <a:extLst>
              <a:ext uri="{FF2B5EF4-FFF2-40B4-BE49-F238E27FC236}">
                <a16:creationId xmlns:a16="http://schemas.microsoft.com/office/drawing/2014/main" id="{7D2AC6DF-FF9A-488F-9123-53AA85D9365B}"/>
              </a:ext>
            </a:extLst>
          </p:cNvPr>
          <p:cNvGrpSpPr/>
          <p:nvPr/>
        </p:nvGrpSpPr>
        <p:grpSpPr>
          <a:xfrm>
            <a:off x="7728050" y="4568056"/>
            <a:ext cx="3348793" cy="2150134"/>
            <a:chOff x="600617" y="1217205"/>
            <a:chExt cx="2504839" cy="3373586"/>
          </a:xfrm>
        </p:grpSpPr>
        <p:sp>
          <p:nvSpPr>
            <p:cNvPr id="104" name="Rectangle 12">
              <a:extLst>
                <a:ext uri="{FF2B5EF4-FFF2-40B4-BE49-F238E27FC236}">
                  <a16:creationId xmlns:a16="http://schemas.microsoft.com/office/drawing/2014/main" id="{FFF60778-A552-4178-967A-D6012B06C7A5}"/>
                </a:ext>
              </a:extLst>
            </p:cNvPr>
            <p:cNvSpPr/>
            <p:nvPr/>
          </p:nvSpPr>
          <p:spPr>
            <a:xfrm>
              <a:off x="600617" y="4545072"/>
              <a:ext cx="2504839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5" name="Rectangle 167">
              <a:extLst>
                <a:ext uri="{FF2B5EF4-FFF2-40B4-BE49-F238E27FC236}">
                  <a16:creationId xmlns:a16="http://schemas.microsoft.com/office/drawing/2014/main" id="{C018E09C-793B-4B90-8ABF-2FDE455E5932}"/>
                </a:ext>
              </a:extLst>
            </p:cNvPr>
            <p:cNvSpPr/>
            <p:nvPr/>
          </p:nvSpPr>
          <p:spPr>
            <a:xfrm>
              <a:off x="600617" y="1217205"/>
              <a:ext cx="2504839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42375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ятиугольник 3"/>
          <p:cNvSpPr/>
          <p:nvPr/>
        </p:nvSpPr>
        <p:spPr>
          <a:xfrm>
            <a:off x="0" y="300446"/>
            <a:ext cx="9000309" cy="666205"/>
          </a:xfrm>
          <a:prstGeom prst="homePlat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 smtClean="0"/>
              <a:t>Подходы к классификации формы</a:t>
            </a:r>
            <a:endParaRPr lang="ru-RU" sz="2400" b="1" dirty="0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47485-7A04-4227-9F93-986063316658}" type="slidenum">
              <a:rPr lang="ru-RU" smtClean="0"/>
              <a:t>11</a:t>
            </a:fld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3484" y="1156815"/>
            <a:ext cx="7268527" cy="4076219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7311" y="5233034"/>
            <a:ext cx="2294665" cy="1430791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2281" y="5128938"/>
            <a:ext cx="1426412" cy="1481577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83205" y="5127155"/>
            <a:ext cx="1504950" cy="146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618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ятиугольник 3"/>
          <p:cNvSpPr/>
          <p:nvPr/>
        </p:nvSpPr>
        <p:spPr>
          <a:xfrm>
            <a:off x="0" y="300446"/>
            <a:ext cx="9000309" cy="666205"/>
          </a:xfrm>
          <a:prstGeom prst="homePlat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 smtClean="0"/>
              <a:t>Постановка задачи</a:t>
            </a:r>
            <a:endParaRPr lang="ru-RU" sz="2400" b="1" dirty="0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47485-7A04-4227-9F93-986063316658}" type="slidenum">
              <a:rPr lang="ru-RU" smtClean="0"/>
              <a:t>12</a:t>
            </a:fld>
            <a:endParaRPr lang="ru-RU"/>
          </a:p>
        </p:txBody>
      </p:sp>
      <p:sp>
        <p:nvSpPr>
          <p:cNvPr id="7" name="Прямоугольник 6"/>
          <p:cNvSpPr/>
          <p:nvPr/>
        </p:nvSpPr>
        <p:spPr>
          <a:xfrm>
            <a:off x="643569" y="4252956"/>
            <a:ext cx="992777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>
                <a:latin typeface="F15"/>
              </a:rPr>
              <a:t>Разрабатываемая система должна обладать</a:t>
            </a:r>
            <a:r>
              <a:rPr lang="ru-RU" dirty="0" smtClean="0">
                <a:latin typeface="F15"/>
              </a:rPr>
              <a:t>:</a:t>
            </a:r>
          </a:p>
          <a:p>
            <a:endParaRPr lang="ru-RU" dirty="0" smtClean="0">
              <a:latin typeface="F15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>
                <a:latin typeface="F15"/>
              </a:rPr>
              <a:t>возможность </a:t>
            </a:r>
            <a:r>
              <a:rPr lang="ru-RU" dirty="0">
                <a:latin typeface="F15"/>
              </a:rPr>
              <a:t>оцифровки объектов </a:t>
            </a:r>
            <a:r>
              <a:rPr lang="ru-RU" dirty="0" smtClean="0">
                <a:latin typeface="F15"/>
              </a:rPr>
              <a:t>прямоугольной и цилиндрической форм;</a:t>
            </a:r>
            <a:endParaRPr lang="ru-RU" dirty="0">
              <a:latin typeface="F15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>
                <a:latin typeface="F15"/>
              </a:rPr>
              <a:t>низкая </a:t>
            </a:r>
            <a:r>
              <a:rPr lang="ru-RU" dirty="0">
                <a:latin typeface="F15"/>
              </a:rPr>
              <a:t>стоимость по сравнению с дорогостоящей аппаратурой</a:t>
            </a:r>
          </a:p>
          <a:p>
            <a:r>
              <a:rPr lang="ru-RU" dirty="0">
                <a:latin typeface="F15"/>
              </a:rPr>
              <a:t>систем визуального контроля;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>
                <a:latin typeface="F15"/>
              </a:rPr>
              <a:t>простота </a:t>
            </a:r>
            <a:r>
              <a:rPr lang="ru-RU" dirty="0">
                <a:latin typeface="F15"/>
              </a:rPr>
              <a:t>в использовании и модификации системы.</a:t>
            </a:r>
            <a:endParaRPr lang="ru-RU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692304" y="1534608"/>
            <a:ext cx="1066149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>
                <a:latin typeface="F15"/>
              </a:rPr>
              <a:t>Недостатки существующих систем:</a:t>
            </a:r>
          </a:p>
          <a:p>
            <a:endParaRPr lang="ru-RU" dirty="0" smtClean="0">
              <a:latin typeface="F15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 smtClean="0">
                <a:latin typeface="F15"/>
              </a:rPr>
              <a:t>отсутствие </a:t>
            </a:r>
            <a:r>
              <a:rPr lang="ru-RU" dirty="0">
                <a:latin typeface="F15"/>
              </a:rPr>
              <a:t>универсального решения, которое подходило бы для</a:t>
            </a:r>
          </a:p>
          <a:p>
            <a:pPr algn="just"/>
            <a:r>
              <a:rPr lang="ru-RU" dirty="0">
                <a:latin typeface="F15"/>
              </a:rPr>
              <a:t>объектов любой формы;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 smtClean="0">
                <a:latin typeface="F15"/>
              </a:rPr>
              <a:t>высокая </a:t>
            </a:r>
            <a:r>
              <a:rPr lang="ru-RU" dirty="0">
                <a:latin typeface="F15"/>
              </a:rPr>
              <a:t>стоимость (для разных объектов - разные устройства);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 smtClean="0">
                <a:latin typeface="F15"/>
              </a:rPr>
              <a:t>избыточность </a:t>
            </a:r>
            <a:r>
              <a:rPr lang="ru-RU" dirty="0">
                <a:latin typeface="F15"/>
              </a:rPr>
              <a:t>(нет необходимости в покупке многофункциональных</a:t>
            </a:r>
          </a:p>
          <a:p>
            <a:pPr algn="just"/>
            <a:r>
              <a:rPr lang="ru-RU" dirty="0">
                <a:latin typeface="F15"/>
              </a:rPr>
              <a:t>устройств для решения частных задач);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 smtClean="0">
                <a:latin typeface="F15"/>
              </a:rPr>
              <a:t>нет </a:t>
            </a:r>
            <a:r>
              <a:rPr lang="ru-RU" dirty="0">
                <a:latin typeface="F15"/>
              </a:rPr>
              <a:t>готового цельного решения.</a:t>
            </a:r>
            <a:endParaRPr lang="ru-RU" dirty="0"/>
          </a:p>
        </p:txBody>
      </p:sp>
      <p:graphicFrame>
        <p:nvGraphicFramePr>
          <p:cNvPr id="10" name="Chart 37">
            <a:extLst>
              <a:ext uri="{FF2B5EF4-FFF2-40B4-BE49-F238E27FC236}">
                <a16:creationId xmlns:a16="http://schemas.microsoft.com/office/drawing/2014/main" id="{08BFA395-CE06-4AD1-9D07-CB1A1214A9C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07344598"/>
              </p:ext>
            </p:extLst>
          </p:nvPr>
        </p:nvGraphicFramePr>
        <p:xfrm>
          <a:off x="8709694" y="2442106"/>
          <a:ext cx="2936856" cy="26405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12" name="Group 39">
            <a:extLst>
              <a:ext uri="{FF2B5EF4-FFF2-40B4-BE49-F238E27FC236}">
                <a16:creationId xmlns:a16="http://schemas.microsoft.com/office/drawing/2014/main" id="{93D3C79E-E51D-4EA2-AB68-40B662B98417}"/>
              </a:ext>
            </a:extLst>
          </p:cNvPr>
          <p:cNvGrpSpPr/>
          <p:nvPr/>
        </p:nvGrpSpPr>
        <p:grpSpPr>
          <a:xfrm>
            <a:off x="9885371" y="3416677"/>
            <a:ext cx="585502" cy="585498"/>
            <a:chOff x="2044700" y="6499225"/>
            <a:chExt cx="285751" cy="285750"/>
          </a:xfrm>
          <a:solidFill>
            <a:schemeClr val="accent5"/>
          </a:solidFill>
        </p:grpSpPr>
        <p:sp>
          <p:nvSpPr>
            <p:cNvPr id="13" name="Freeform 1666">
              <a:extLst>
                <a:ext uri="{FF2B5EF4-FFF2-40B4-BE49-F238E27FC236}">
                  <a16:creationId xmlns:a16="http://schemas.microsoft.com/office/drawing/2014/main" id="{86C90D40-7794-49C6-AC63-5A929100971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7563" y="6499225"/>
              <a:ext cx="242888" cy="223838"/>
            </a:xfrm>
            <a:custGeom>
              <a:avLst/>
              <a:gdLst>
                <a:gd name="T0" fmla="*/ 602 w 611"/>
                <a:gd name="T1" fmla="*/ 5 h 562"/>
                <a:gd name="T2" fmla="*/ 599 w 611"/>
                <a:gd name="T3" fmla="*/ 2 h 562"/>
                <a:gd name="T4" fmla="*/ 594 w 611"/>
                <a:gd name="T5" fmla="*/ 1 h 562"/>
                <a:gd name="T6" fmla="*/ 590 w 611"/>
                <a:gd name="T7" fmla="*/ 0 h 562"/>
                <a:gd name="T8" fmla="*/ 585 w 611"/>
                <a:gd name="T9" fmla="*/ 0 h 562"/>
                <a:gd name="T10" fmla="*/ 580 w 611"/>
                <a:gd name="T11" fmla="*/ 1 h 562"/>
                <a:gd name="T12" fmla="*/ 576 w 611"/>
                <a:gd name="T13" fmla="*/ 2 h 562"/>
                <a:gd name="T14" fmla="*/ 572 w 611"/>
                <a:gd name="T15" fmla="*/ 5 h 562"/>
                <a:gd name="T16" fmla="*/ 569 w 611"/>
                <a:gd name="T17" fmla="*/ 8 h 562"/>
                <a:gd name="T18" fmla="*/ 166 w 611"/>
                <a:gd name="T19" fmla="*/ 503 h 562"/>
                <a:gd name="T20" fmla="*/ 41 w 611"/>
                <a:gd name="T21" fmla="*/ 377 h 562"/>
                <a:gd name="T22" fmla="*/ 38 w 611"/>
                <a:gd name="T23" fmla="*/ 374 h 562"/>
                <a:gd name="T24" fmla="*/ 33 w 611"/>
                <a:gd name="T25" fmla="*/ 372 h 562"/>
                <a:gd name="T26" fmla="*/ 29 w 611"/>
                <a:gd name="T27" fmla="*/ 371 h 562"/>
                <a:gd name="T28" fmla="*/ 24 w 611"/>
                <a:gd name="T29" fmla="*/ 371 h 562"/>
                <a:gd name="T30" fmla="*/ 20 w 611"/>
                <a:gd name="T31" fmla="*/ 371 h 562"/>
                <a:gd name="T32" fmla="*/ 16 w 611"/>
                <a:gd name="T33" fmla="*/ 372 h 562"/>
                <a:gd name="T34" fmla="*/ 11 w 611"/>
                <a:gd name="T35" fmla="*/ 374 h 562"/>
                <a:gd name="T36" fmla="*/ 8 w 611"/>
                <a:gd name="T37" fmla="*/ 377 h 562"/>
                <a:gd name="T38" fmla="*/ 4 w 611"/>
                <a:gd name="T39" fmla="*/ 382 h 562"/>
                <a:gd name="T40" fmla="*/ 2 w 611"/>
                <a:gd name="T41" fmla="*/ 386 h 562"/>
                <a:gd name="T42" fmla="*/ 1 w 611"/>
                <a:gd name="T43" fmla="*/ 390 h 562"/>
                <a:gd name="T44" fmla="*/ 0 w 611"/>
                <a:gd name="T45" fmla="*/ 395 h 562"/>
                <a:gd name="T46" fmla="*/ 1 w 611"/>
                <a:gd name="T47" fmla="*/ 399 h 562"/>
                <a:gd name="T48" fmla="*/ 2 w 611"/>
                <a:gd name="T49" fmla="*/ 404 h 562"/>
                <a:gd name="T50" fmla="*/ 4 w 611"/>
                <a:gd name="T51" fmla="*/ 408 h 562"/>
                <a:gd name="T52" fmla="*/ 8 w 611"/>
                <a:gd name="T53" fmla="*/ 412 h 562"/>
                <a:gd name="T54" fmla="*/ 151 w 611"/>
                <a:gd name="T55" fmla="*/ 556 h 562"/>
                <a:gd name="T56" fmla="*/ 155 w 611"/>
                <a:gd name="T57" fmla="*/ 558 h 562"/>
                <a:gd name="T58" fmla="*/ 159 w 611"/>
                <a:gd name="T59" fmla="*/ 560 h 562"/>
                <a:gd name="T60" fmla="*/ 164 w 611"/>
                <a:gd name="T61" fmla="*/ 562 h 562"/>
                <a:gd name="T62" fmla="*/ 168 w 611"/>
                <a:gd name="T63" fmla="*/ 562 h 562"/>
                <a:gd name="T64" fmla="*/ 169 w 611"/>
                <a:gd name="T65" fmla="*/ 562 h 562"/>
                <a:gd name="T66" fmla="*/ 169 w 611"/>
                <a:gd name="T67" fmla="*/ 562 h 562"/>
                <a:gd name="T68" fmla="*/ 175 w 611"/>
                <a:gd name="T69" fmla="*/ 562 h 562"/>
                <a:gd name="T70" fmla="*/ 179 w 611"/>
                <a:gd name="T71" fmla="*/ 559 h 562"/>
                <a:gd name="T72" fmla="*/ 183 w 611"/>
                <a:gd name="T73" fmla="*/ 557 h 562"/>
                <a:gd name="T74" fmla="*/ 187 w 611"/>
                <a:gd name="T75" fmla="*/ 554 h 562"/>
                <a:gd name="T76" fmla="*/ 606 w 611"/>
                <a:gd name="T77" fmla="*/ 38 h 562"/>
                <a:gd name="T78" fmla="*/ 609 w 611"/>
                <a:gd name="T79" fmla="*/ 34 h 562"/>
                <a:gd name="T80" fmla="*/ 611 w 611"/>
                <a:gd name="T81" fmla="*/ 29 h 562"/>
                <a:gd name="T82" fmla="*/ 611 w 611"/>
                <a:gd name="T83" fmla="*/ 25 h 562"/>
                <a:gd name="T84" fmla="*/ 611 w 611"/>
                <a:gd name="T85" fmla="*/ 20 h 562"/>
                <a:gd name="T86" fmla="*/ 611 w 611"/>
                <a:gd name="T87" fmla="*/ 16 h 562"/>
                <a:gd name="T88" fmla="*/ 609 w 611"/>
                <a:gd name="T89" fmla="*/ 12 h 562"/>
                <a:gd name="T90" fmla="*/ 606 w 611"/>
                <a:gd name="T91" fmla="*/ 8 h 562"/>
                <a:gd name="T92" fmla="*/ 602 w 611"/>
                <a:gd name="T93" fmla="*/ 5 h 5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611" h="562">
                  <a:moveTo>
                    <a:pt x="602" y="5"/>
                  </a:moveTo>
                  <a:lnTo>
                    <a:pt x="599" y="2"/>
                  </a:lnTo>
                  <a:lnTo>
                    <a:pt x="594" y="1"/>
                  </a:lnTo>
                  <a:lnTo>
                    <a:pt x="590" y="0"/>
                  </a:lnTo>
                  <a:lnTo>
                    <a:pt x="585" y="0"/>
                  </a:lnTo>
                  <a:lnTo>
                    <a:pt x="580" y="1"/>
                  </a:lnTo>
                  <a:lnTo>
                    <a:pt x="576" y="2"/>
                  </a:lnTo>
                  <a:lnTo>
                    <a:pt x="572" y="5"/>
                  </a:lnTo>
                  <a:lnTo>
                    <a:pt x="569" y="8"/>
                  </a:lnTo>
                  <a:lnTo>
                    <a:pt x="166" y="503"/>
                  </a:lnTo>
                  <a:lnTo>
                    <a:pt x="41" y="377"/>
                  </a:lnTo>
                  <a:lnTo>
                    <a:pt x="38" y="374"/>
                  </a:lnTo>
                  <a:lnTo>
                    <a:pt x="33" y="372"/>
                  </a:lnTo>
                  <a:lnTo>
                    <a:pt x="29" y="371"/>
                  </a:lnTo>
                  <a:lnTo>
                    <a:pt x="24" y="371"/>
                  </a:lnTo>
                  <a:lnTo>
                    <a:pt x="20" y="371"/>
                  </a:lnTo>
                  <a:lnTo>
                    <a:pt x="16" y="372"/>
                  </a:lnTo>
                  <a:lnTo>
                    <a:pt x="11" y="374"/>
                  </a:lnTo>
                  <a:lnTo>
                    <a:pt x="8" y="377"/>
                  </a:lnTo>
                  <a:lnTo>
                    <a:pt x="4" y="382"/>
                  </a:lnTo>
                  <a:lnTo>
                    <a:pt x="2" y="386"/>
                  </a:lnTo>
                  <a:lnTo>
                    <a:pt x="1" y="390"/>
                  </a:lnTo>
                  <a:lnTo>
                    <a:pt x="0" y="395"/>
                  </a:lnTo>
                  <a:lnTo>
                    <a:pt x="1" y="399"/>
                  </a:lnTo>
                  <a:lnTo>
                    <a:pt x="2" y="404"/>
                  </a:lnTo>
                  <a:lnTo>
                    <a:pt x="4" y="408"/>
                  </a:lnTo>
                  <a:lnTo>
                    <a:pt x="8" y="412"/>
                  </a:lnTo>
                  <a:lnTo>
                    <a:pt x="151" y="556"/>
                  </a:lnTo>
                  <a:lnTo>
                    <a:pt x="155" y="558"/>
                  </a:lnTo>
                  <a:lnTo>
                    <a:pt x="159" y="560"/>
                  </a:lnTo>
                  <a:lnTo>
                    <a:pt x="164" y="562"/>
                  </a:lnTo>
                  <a:lnTo>
                    <a:pt x="168" y="562"/>
                  </a:lnTo>
                  <a:lnTo>
                    <a:pt x="169" y="562"/>
                  </a:lnTo>
                  <a:lnTo>
                    <a:pt x="169" y="562"/>
                  </a:lnTo>
                  <a:lnTo>
                    <a:pt x="175" y="562"/>
                  </a:lnTo>
                  <a:lnTo>
                    <a:pt x="179" y="559"/>
                  </a:lnTo>
                  <a:lnTo>
                    <a:pt x="183" y="557"/>
                  </a:lnTo>
                  <a:lnTo>
                    <a:pt x="187" y="554"/>
                  </a:lnTo>
                  <a:lnTo>
                    <a:pt x="606" y="38"/>
                  </a:lnTo>
                  <a:lnTo>
                    <a:pt x="609" y="34"/>
                  </a:lnTo>
                  <a:lnTo>
                    <a:pt x="611" y="29"/>
                  </a:lnTo>
                  <a:lnTo>
                    <a:pt x="611" y="25"/>
                  </a:lnTo>
                  <a:lnTo>
                    <a:pt x="611" y="20"/>
                  </a:lnTo>
                  <a:lnTo>
                    <a:pt x="611" y="16"/>
                  </a:lnTo>
                  <a:lnTo>
                    <a:pt x="609" y="12"/>
                  </a:lnTo>
                  <a:lnTo>
                    <a:pt x="606" y="8"/>
                  </a:lnTo>
                  <a:lnTo>
                    <a:pt x="602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667">
              <a:extLst>
                <a:ext uri="{FF2B5EF4-FFF2-40B4-BE49-F238E27FC236}">
                  <a16:creationId xmlns:a16="http://schemas.microsoft.com/office/drawing/2014/main" id="{AC7D3ED2-550C-4D6C-98D6-C99505F67CD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4700" y="6550025"/>
              <a:ext cx="234950" cy="234950"/>
            </a:xfrm>
            <a:custGeom>
              <a:avLst/>
              <a:gdLst>
                <a:gd name="T0" fmla="*/ 543 w 591"/>
                <a:gd name="T1" fmla="*/ 220 h 592"/>
                <a:gd name="T2" fmla="*/ 537 w 591"/>
                <a:gd name="T3" fmla="*/ 237 h 592"/>
                <a:gd name="T4" fmla="*/ 543 w 591"/>
                <a:gd name="T5" fmla="*/ 283 h 592"/>
                <a:gd name="T6" fmla="*/ 540 w 591"/>
                <a:gd name="T7" fmla="*/ 335 h 592"/>
                <a:gd name="T8" fmla="*/ 528 w 591"/>
                <a:gd name="T9" fmla="*/ 382 h 592"/>
                <a:gd name="T10" fmla="*/ 507 w 591"/>
                <a:gd name="T11" fmla="*/ 426 h 592"/>
                <a:gd name="T12" fmla="*/ 479 w 591"/>
                <a:gd name="T13" fmla="*/ 464 h 592"/>
                <a:gd name="T14" fmla="*/ 444 w 591"/>
                <a:gd name="T15" fmla="*/ 496 h 592"/>
                <a:gd name="T16" fmla="*/ 403 w 591"/>
                <a:gd name="T17" fmla="*/ 520 h 592"/>
                <a:gd name="T18" fmla="*/ 358 w 591"/>
                <a:gd name="T19" fmla="*/ 537 h 592"/>
                <a:gd name="T20" fmla="*/ 308 w 591"/>
                <a:gd name="T21" fmla="*/ 545 h 592"/>
                <a:gd name="T22" fmla="*/ 257 w 591"/>
                <a:gd name="T23" fmla="*/ 541 h 592"/>
                <a:gd name="T24" fmla="*/ 210 w 591"/>
                <a:gd name="T25" fmla="*/ 529 h 592"/>
                <a:gd name="T26" fmla="*/ 167 w 591"/>
                <a:gd name="T27" fmla="*/ 509 h 592"/>
                <a:gd name="T28" fmla="*/ 129 w 591"/>
                <a:gd name="T29" fmla="*/ 481 h 592"/>
                <a:gd name="T30" fmla="*/ 97 w 591"/>
                <a:gd name="T31" fmla="*/ 445 h 592"/>
                <a:gd name="T32" fmla="*/ 72 w 591"/>
                <a:gd name="T33" fmla="*/ 405 h 592"/>
                <a:gd name="T34" fmla="*/ 55 w 591"/>
                <a:gd name="T35" fmla="*/ 359 h 592"/>
                <a:gd name="T36" fmla="*/ 47 w 591"/>
                <a:gd name="T37" fmla="*/ 310 h 592"/>
                <a:gd name="T38" fmla="*/ 51 w 591"/>
                <a:gd name="T39" fmla="*/ 259 h 592"/>
                <a:gd name="T40" fmla="*/ 63 w 591"/>
                <a:gd name="T41" fmla="*/ 211 h 592"/>
                <a:gd name="T42" fmla="*/ 84 w 591"/>
                <a:gd name="T43" fmla="*/ 168 h 592"/>
                <a:gd name="T44" fmla="*/ 111 w 591"/>
                <a:gd name="T45" fmla="*/ 131 h 592"/>
                <a:gd name="T46" fmla="*/ 147 w 591"/>
                <a:gd name="T47" fmla="*/ 99 h 592"/>
                <a:gd name="T48" fmla="*/ 188 w 591"/>
                <a:gd name="T49" fmla="*/ 73 h 592"/>
                <a:gd name="T50" fmla="*/ 233 w 591"/>
                <a:gd name="T51" fmla="*/ 57 h 592"/>
                <a:gd name="T52" fmla="*/ 283 w 591"/>
                <a:gd name="T53" fmla="*/ 49 h 592"/>
                <a:gd name="T54" fmla="*/ 338 w 591"/>
                <a:gd name="T55" fmla="*/ 52 h 592"/>
                <a:gd name="T56" fmla="*/ 392 w 591"/>
                <a:gd name="T57" fmla="*/ 69 h 592"/>
                <a:gd name="T58" fmla="*/ 420 w 591"/>
                <a:gd name="T59" fmla="*/ 78 h 592"/>
                <a:gd name="T60" fmla="*/ 435 w 591"/>
                <a:gd name="T61" fmla="*/ 69 h 592"/>
                <a:gd name="T62" fmla="*/ 439 w 591"/>
                <a:gd name="T63" fmla="*/ 50 h 592"/>
                <a:gd name="T64" fmla="*/ 431 w 591"/>
                <a:gd name="T65" fmla="*/ 35 h 592"/>
                <a:gd name="T66" fmla="*/ 380 w 591"/>
                <a:gd name="T67" fmla="*/ 14 h 592"/>
                <a:gd name="T68" fmla="*/ 312 w 591"/>
                <a:gd name="T69" fmla="*/ 1 h 592"/>
                <a:gd name="T70" fmla="*/ 251 w 591"/>
                <a:gd name="T71" fmla="*/ 5 h 592"/>
                <a:gd name="T72" fmla="*/ 193 w 591"/>
                <a:gd name="T73" fmla="*/ 19 h 592"/>
                <a:gd name="T74" fmla="*/ 142 w 591"/>
                <a:gd name="T75" fmla="*/ 43 h 592"/>
                <a:gd name="T76" fmla="*/ 96 w 591"/>
                <a:gd name="T77" fmla="*/ 78 h 592"/>
                <a:gd name="T78" fmla="*/ 58 w 591"/>
                <a:gd name="T79" fmla="*/ 120 h 592"/>
                <a:gd name="T80" fmla="*/ 29 w 591"/>
                <a:gd name="T81" fmla="*/ 168 h 592"/>
                <a:gd name="T82" fmla="*/ 9 w 591"/>
                <a:gd name="T83" fmla="*/ 223 h 592"/>
                <a:gd name="T84" fmla="*/ 0 w 591"/>
                <a:gd name="T85" fmla="*/ 282 h 592"/>
                <a:gd name="T86" fmla="*/ 3 w 591"/>
                <a:gd name="T87" fmla="*/ 342 h 592"/>
                <a:gd name="T88" fmla="*/ 18 w 591"/>
                <a:gd name="T89" fmla="*/ 399 h 592"/>
                <a:gd name="T90" fmla="*/ 42 w 591"/>
                <a:gd name="T91" fmla="*/ 451 h 592"/>
                <a:gd name="T92" fmla="*/ 76 w 591"/>
                <a:gd name="T93" fmla="*/ 496 h 592"/>
                <a:gd name="T94" fmla="*/ 118 w 591"/>
                <a:gd name="T95" fmla="*/ 534 h 592"/>
                <a:gd name="T96" fmla="*/ 167 w 591"/>
                <a:gd name="T97" fmla="*/ 564 h 592"/>
                <a:gd name="T98" fmla="*/ 222 w 591"/>
                <a:gd name="T99" fmla="*/ 583 h 592"/>
                <a:gd name="T100" fmla="*/ 280 w 591"/>
                <a:gd name="T101" fmla="*/ 592 h 592"/>
                <a:gd name="T102" fmla="*/ 340 w 591"/>
                <a:gd name="T103" fmla="*/ 589 h 592"/>
                <a:gd name="T104" fmla="*/ 396 w 591"/>
                <a:gd name="T105" fmla="*/ 575 h 592"/>
                <a:gd name="T106" fmla="*/ 448 w 591"/>
                <a:gd name="T107" fmla="*/ 550 h 592"/>
                <a:gd name="T108" fmla="*/ 494 w 591"/>
                <a:gd name="T109" fmla="*/ 516 h 592"/>
                <a:gd name="T110" fmla="*/ 532 w 591"/>
                <a:gd name="T111" fmla="*/ 474 h 592"/>
                <a:gd name="T112" fmla="*/ 562 w 591"/>
                <a:gd name="T113" fmla="*/ 426 h 592"/>
                <a:gd name="T114" fmla="*/ 582 w 591"/>
                <a:gd name="T115" fmla="*/ 371 h 592"/>
                <a:gd name="T116" fmla="*/ 591 w 591"/>
                <a:gd name="T117" fmla="*/ 312 h 592"/>
                <a:gd name="T118" fmla="*/ 587 w 591"/>
                <a:gd name="T119" fmla="*/ 248 h 592"/>
                <a:gd name="T120" fmla="*/ 576 w 591"/>
                <a:gd name="T121" fmla="*/ 219 h 592"/>
                <a:gd name="T122" fmla="*/ 560 w 591"/>
                <a:gd name="T123" fmla="*/ 212 h 5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91" h="592">
                  <a:moveTo>
                    <a:pt x="555" y="212"/>
                  </a:moveTo>
                  <a:lnTo>
                    <a:pt x="550" y="215"/>
                  </a:lnTo>
                  <a:lnTo>
                    <a:pt x="547" y="217"/>
                  </a:lnTo>
                  <a:lnTo>
                    <a:pt x="543" y="220"/>
                  </a:lnTo>
                  <a:lnTo>
                    <a:pt x="540" y="225"/>
                  </a:lnTo>
                  <a:lnTo>
                    <a:pt x="538" y="228"/>
                  </a:lnTo>
                  <a:lnTo>
                    <a:pt x="537" y="232"/>
                  </a:lnTo>
                  <a:lnTo>
                    <a:pt x="537" y="237"/>
                  </a:lnTo>
                  <a:lnTo>
                    <a:pt x="537" y="241"/>
                  </a:lnTo>
                  <a:lnTo>
                    <a:pt x="540" y="255"/>
                  </a:lnTo>
                  <a:lnTo>
                    <a:pt x="542" y="269"/>
                  </a:lnTo>
                  <a:lnTo>
                    <a:pt x="543" y="283"/>
                  </a:lnTo>
                  <a:lnTo>
                    <a:pt x="543" y="296"/>
                  </a:lnTo>
                  <a:lnTo>
                    <a:pt x="543" y="310"/>
                  </a:lnTo>
                  <a:lnTo>
                    <a:pt x="542" y="322"/>
                  </a:lnTo>
                  <a:lnTo>
                    <a:pt x="540" y="335"/>
                  </a:lnTo>
                  <a:lnTo>
                    <a:pt x="538" y="347"/>
                  </a:lnTo>
                  <a:lnTo>
                    <a:pt x="536" y="359"/>
                  </a:lnTo>
                  <a:lnTo>
                    <a:pt x="532" y="370"/>
                  </a:lnTo>
                  <a:lnTo>
                    <a:pt x="528" y="382"/>
                  </a:lnTo>
                  <a:lnTo>
                    <a:pt x="523" y="394"/>
                  </a:lnTo>
                  <a:lnTo>
                    <a:pt x="519" y="405"/>
                  </a:lnTo>
                  <a:lnTo>
                    <a:pt x="513" y="416"/>
                  </a:lnTo>
                  <a:lnTo>
                    <a:pt x="507" y="426"/>
                  </a:lnTo>
                  <a:lnTo>
                    <a:pt x="501" y="435"/>
                  </a:lnTo>
                  <a:lnTo>
                    <a:pt x="494" y="445"/>
                  </a:lnTo>
                  <a:lnTo>
                    <a:pt x="487" y="455"/>
                  </a:lnTo>
                  <a:lnTo>
                    <a:pt x="479" y="464"/>
                  </a:lnTo>
                  <a:lnTo>
                    <a:pt x="470" y="472"/>
                  </a:lnTo>
                  <a:lnTo>
                    <a:pt x="462" y="481"/>
                  </a:lnTo>
                  <a:lnTo>
                    <a:pt x="453" y="488"/>
                  </a:lnTo>
                  <a:lnTo>
                    <a:pt x="444" y="496"/>
                  </a:lnTo>
                  <a:lnTo>
                    <a:pt x="434" y="503"/>
                  </a:lnTo>
                  <a:lnTo>
                    <a:pt x="424" y="509"/>
                  </a:lnTo>
                  <a:lnTo>
                    <a:pt x="413" y="515"/>
                  </a:lnTo>
                  <a:lnTo>
                    <a:pt x="403" y="520"/>
                  </a:lnTo>
                  <a:lnTo>
                    <a:pt x="392" y="525"/>
                  </a:lnTo>
                  <a:lnTo>
                    <a:pt x="381" y="529"/>
                  </a:lnTo>
                  <a:lnTo>
                    <a:pt x="369" y="534"/>
                  </a:lnTo>
                  <a:lnTo>
                    <a:pt x="358" y="537"/>
                  </a:lnTo>
                  <a:lnTo>
                    <a:pt x="346" y="539"/>
                  </a:lnTo>
                  <a:lnTo>
                    <a:pt x="333" y="541"/>
                  </a:lnTo>
                  <a:lnTo>
                    <a:pt x="320" y="544"/>
                  </a:lnTo>
                  <a:lnTo>
                    <a:pt x="308" y="545"/>
                  </a:lnTo>
                  <a:lnTo>
                    <a:pt x="295" y="545"/>
                  </a:lnTo>
                  <a:lnTo>
                    <a:pt x="283" y="545"/>
                  </a:lnTo>
                  <a:lnTo>
                    <a:pt x="271" y="544"/>
                  </a:lnTo>
                  <a:lnTo>
                    <a:pt x="257" y="541"/>
                  </a:lnTo>
                  <a:lnTo>
                    <a:pt x="245" y="539"/>
                  </a:lnTo>
                  <a:lnTo>
                    <a:pt x="233" y="537"/>
                  </a:lnTo>
                  <a:lnTo>
                    <a:pt x="222" y="534"/>
                  </a:lnTo>
                  <a:lnTo>
                    <a:pt x="210" y="529"/>
                  </a:lnTo>
                  <a:lnTo>
                    <a:pt x="199" y="525"/>
                  </a:lnTo>
                  <a:lnTo>
                    <a:pt x="188" y="520"/>
                  </a:lnTo>
                  <a:lnTo>
                    <a:pt x="178" y="515"/>
                  </a:lnTo>
                  <a:lnTo>
                    <a:pt x="167" y="509"/>
                  </a:lnTo>
                  <a:lnTo>
                    <a:pt x="157" y="503"/>
                  </a:lnTo>
                  <a:lnTo>
                    <a:pt x="147" y="496"/>
                  </a:lnTo>
                  <a:lnTo>
                    <a:pt x="138" y="488"/>
                  </a:lnTo>
                  <a:lnTo>
                    <a:pt x="129" y="481"/>
                  </a:lnTo>
                  <a:lnTo>
                    <a:pt x="120" y="472"/>
                  </a:lnTo>
                  <a:lnTo>
                    <a:pt x="111" y="464"/>
                  </a:lnTo>
                  <a:lnTo>
                    <a:pt x="104" y="455"/>
                  </a:lnTo>
                  <a:lnTo>
                    <a:pt x="97" y="445"/>
                  </a:lnTo>
                  <a:lnTo>
                    <a:pt x="89" y="435"/>
                  </a:lnTo>
                  <a:lnTo>
                    <a:pt x="84" y="426"/>
                  </a:lnTo>
                  <a:lnTo>
                    <a:pt x="77" y="416"/>
                  </a:lnTo>
                  <a:lnTo>
                    <a:pt x="72" y="405"/>
                  </a:lnTo>
                  <a:lnTo>
                    <a:pt x="67" y="394"/>
                  </a:lnTo>
                  <a:lnTo>
                    <a:pt x="63" y="382"/>
                  </a:lnTo>
                  <a:lnTo>
                    <a:pt x="58" y="370"/>
                  </a:lnTo>
                  <a:lnTo>
                    <a:pt x="55" y="359"/>
                  </a:lnTo>
                  <a:lnTo>
                    <a:pt x="53" y="347"/>
                  </a:lnTo>
                  <a:lnTo>
                    <a:pt x="51" y="335"/>
                  </a:lnTo>
                  <a:lnTo>
                    <a:pt x="49" y="322"/>
                  </a:lnTo>
                  <a:lnTo>
                    <a:pt x="47" y="310"/>
                  </a:lnTo>
                  <a:lnTo>
                    <a:pt x="47" y="296"/>
                  </a:lnTo>
                  <a:lnTo>
                    <a:pt x="47" y="284"/>
                  </a:lnTo>
                  <a:lnTo>
                    <a:pt x="49" y="271"/>
                  </a:lnTo>
                  <a:lnTo>
                    <a:pt x="51" y="259"/>
                  </a:lnTo>
                  <a:lnTo>
                    <a:pt x="53" y="247"/>
                  </a:lnTo>
                  <a:lnTo>
                    <a:pt x="55" y="234"/>
                  </a:lnTo>
                  <a:lnTo>
                    <a:pt x="58" y="223"/>
                  </a:lnTo>
                  <a:lnTo>
                    <a:pt x="63" y="211"/>
                  </a:lnTo>
                  <a:lnTo>
                    <a:pt x="67" y="200"/>
                  </a:lnTo>
                  <a:lnTo>
                    <a:pt x="72" y="189"/>
                  </a:lnTo>
                  <a:lnTo>
                    <a:pt x="77" y="178"/>
                  </a:lnTo>
                  <a:lnTo>
                    <a:pt x="84" y="168"/>
                  </a:lnTo>
                  <a:lnTo>
                    <a:pt x="89" y="158"/>
                  </a:lnTo>
                  <a:lnTo>
                    <a:pt x="97" y="148"/>
                  </a:lnTo>
                  <a:lnTo>
                    <a:pt x="104" y="140"/>
                  </a:lnTo>
                  <a:lnTo>
                    <a:pt x="111" y="131"/>
                  </a:lnTo>
                  <a:lnTo>
                    <a:pt x="120" y="122"/>
                  </a:lnTo>
                  <a:lnTo>
                    <a:pt x="129" y="113"/>
                  </a:lnTo>
                  <a:lnTo>
                    <a:pt x="138" y="105"/>
                  </a:lnTo>
                  <a:lnTo>
                    <a:pt x="147" y="99"/>
                  </a:lnTo>
                  <a:lnTo>
                    <a:pt x="157" y="91"/>
                  </a:lnTo>
                  <a:lnTo>
                    <a:pt x="167" y="84"/>
                  </a:lnTo>
                  <a:lnTo>
                    <a:pt x="178" y="79"/>
                  </a:lnTo>
                  <a:lnTo>
                    <a:pt x="188" y="73"/>
                  </a:lnTo>
                  <a:lnTo>
                    <a:pt x="199" y="69"/>
                  </a:lnTo>
                  <a:lnTo>
                    <a:pt x="210" y="63"/>
                  </a:lnTo>
                  <a:lnTo>
                    <a:pt x="222" y="60"/>
                  </a:lnTo>
                  <a:lnTo>
                    <a:pt x="233" y="57"/>
                  </a:lnTo>
                  <a:lnTo>
                    <a:pt x="245" y="53"/>
                  </a:lnTo>
                  <a:lnTo>
                    <a:pt x="257" y="51"/>
                  </a:lnTo>
                  <a:lnTo>
                    <a:pt x="271" y="50"/>
                  </a:lnTo>
                  <a:lnTo>
                    <a:pt x="283" y="49"/>
                  </a:lnTo>
                  <a:lnTo>
                    <a:pt x="295" y="49"/>
                  </a:lnTo>
                  <a:lnTo>
                    <a:pt x="310" y="49"/>
                  </a:lnTo>
                  <a:lnTo>
                    <a:pt x="324" y="50"/>
                  </a:lnTo>
                  <a:lnTo>
                    <a:pt x="338" y="52"/>
                  </a:lnTo>
                  <a:lnTo>
                    <a:pt x="352" y="56"/>
                  </a:lnTo>
                  <a:lnTo>
                    <a:pt x="365" y="59"/>
                  </a:lnTo>
                  <a:lnTo>
                    <a:pt x="379" y="64"/>
                  </a:lnTo>
                  <a:lnTo>
                    <a:pt x="392" y="69"/>
                  </a:lnTo>
                  <a:lnTo>
                    <a:pt x="405" y="75"/>
                  </a:lnTo>
                  <a:lnTo>
                    <a:pt x="410" y="77"/>
                  </a:lnTo>
                  <a:lnTo>
                    <a:pt x="415" y="78"/>
                  </a:lnTo>
                  <a:lnTo>
                    <a:pt x="420" y="78"/>
                  </a:lnTo>
                  <a:lnTo>
                    <a:pt x="424" y="77"/>
                  </a:lnTo>
                  <a:lnTo>
                    <a:pt x="428" y="74"/>
                  </a:lnTo>
                  <a:lnTo>
                    <a:pt x="432" y="72"/>
                  </a:lnTo>
                  <a:lnTo>
                    <a:pt x="435" y="69"/>
                  </a:lnTo>
                  <a:lnTo>
                    <a:pt x="437" y="64"/>
                  </a:lnTo>
                  <a:lnTo>
                    <a:pt x="439" y="60"/>
                  </a:lnTo>
                  <a:lnTo>
                    <a:pt x="441" y="56"/>
                  </a:lnTo>
                  <a:lnTo>
                    <a:pt x="439" y="50"/>
                  </a:lnTo>
                  <a:lnTo>
                    <a:pt x="438" y="46"/>
                  </a:lnTo>
                  <a:lnTo>
                    <a:pt x="437" y="41"/>
                  </a:lnTo>
                  <a:lnTo>
                    <a:pt x="434" y="38"/>
                  </a:lnTo>
                  <a:lnTo>
                    <a:pt x="431" y="35"/>
                  </a:lnTo>
                  <a:lnTo>
                    <a:pt x="427" y="32"/>
                  </a:lnTo>
                  <a:lnTo>
                    <a:pt x="411" y="25"/>
                  </a:lnTo>
                  <a:lnTo>
                    <a:pt x="395" y="18"/>
                  </a:lnTo>
                  <a:lnTo>
                    <a:pt x="380" y="14"/>
                  </a:lnTo>
                  <a:lnTo>
                    <a:pt x="363" y="9"/>
                  </a:lnTo>
                  <a:lnTo>
                    <a:pt x="347" y="5"/>
                  </a:lnTo>
                  <a:lnTo>
                    <a:pt x="329" y="3"/>
                  </a:lnTo>
                  <a:lnTo>
                    <a:pt x="312" y="1"/>
                  </a:lnTo>
                  <a:lnTo>
                    <a:pt x="295" y="0"/>
                  </a:lnTo>
                  <a:lnTo>
                    <a:pt x="280" y="1"/>
                  </a:lnTo>
                  <a:lnTo>
                    <a:pt x="265" y="3"/>
                  </a:lnTo>
                  <a:lnTo>
                    <a:pt x="251" y="5"/>
                  </a:lnTo>
                  <a:lnTo>
                    <a:pt x="236" y="7"/>
                  </a:lnTo>
                  <a:lnTo>
                    <a:pt x="222" y="10"/>
                  </a:lnTo>
                  <a:lnTo>
                    <a:pt x="208" y="15"/>
                  </a:lnTo>
                  <a:lnTo>
                    <a:pt x="193" y="19"/>
                  </a:lnTo>
                  <a:lnTo>
                    <a:pt x="180" y="25"/>
                  </a:lnTo>
                  <a:lnTo>
                    <a:pt x="167" y="30"/>
                  </a:lnTo>
                  <a:lnTo>
                    <a:pt x="155" y="37"/>
                  </a:lnTo>
                  <a:lnTo>
                    <a:pt x="142" y="43"/>
                  </a:lnTo>
                  <a:lnTo>
                    <a:pt x="130" y="51"/>
                  </a:lnTo>
                  <a:lnTo>
                    <a:pt x="118" y="60"/>
                  </a:lnTo>
                  <a:lnTo>
                    <a:pt x="107" y="69"/>
                  </a:lnTo>
                  <a:lnTo>
                    <a:pt x="96" y="78"/>
                  </a:lnTo>
                  <a:lnTo>
                    <a:pt x="86" y="88"/>
                  </a:lnTo>
                  <a:lnTo>
                    <a:pt x="76" y="98"/>
                  </a:lnTo>
                  <a:lnTo>
                    <a:pt x="67" y="109"/>
                  </a:lnTo>
                  <a:lnTo>
                    <a:pt x="58" y="120"/>
                  </a:lnTo>
                  <a:lnTo>
                    <a:pt x="50" y="132"/>
                  </a:lnTo>
                  <a:lnTo>
                    <a:pt x="42" y="144"/>
                  </a:lnTo>
                  <a:lnTo>
                    <a:pt x="35" y="156"/>
                  </a:lnTo>
                  <a:lnTo>
                    <a:pt x="29" y="168"/>
                  </a:lnTo>
                  <a:lnTo>
                    <a:pt x="23" y="181"/>
                  </a:lnTo>
                  <a:lnTo>
                    <a:pt x="18" y="195"/>
                  </a:lnTo>
                  <a:lnTo>
                    <a:pt x="13" y="209"/>
                  </a:lnTo>
                  <a:lnTo>
                    <a:pt x="9" y="223"/>
                  </a:lnTo>
                  <a:lnTo>
                    <a:pt x="5" y="238"/>
                  </a:lnTo>
                  <a:lnTo>
                    <a:pt x="3" y="252"/>
                  </a:lnTo>
                  <a:lnTo>
                    <a:pt x="1" y="267"/>
                  </a:lnTo>
                  <a:lnTo>
                    <a:pt x="0" y="282"/>
                  </a:lnTo>
                  <a:lnTo>
                    <a:pt x="0" y="296"/>
                  </a:lnTo>
                  <a:lnTo>
                    <a:pt x="0" y="312"/>
                  </a:lnTo>
                  <a:lnTo>
                    <a:pt x="1" y="327"/>
                  </a:lnTo>
                  <a:lnTo>
                    <a:pt x="3" y="342"/>
                  </a:lnTo>
                  <a:lnTo>
                    <a:pt x="5" y="357"/>
                  </a:lnTo>
                  <a:lnTo>
                    <a:pt x="9" y="371"/>
                  </a:lnTo>
                  <a:lnTo>
                    <a:pt x="13" y="385"/>
                  </a:lnTo>
                  <a:lnTo>
                    <a:pt x="18" y="399"/>
                  </a:lnTo>
                  <a:lnTo>
                    <a:pt x="23" y="412"/>
                  </a:lnTo>
                  <a:lnTo>
                    <a:pt x="29" y="426"/>
                  </a:lnTo>
                  <a:lnTo>
                    <a:pt x="35" y="438"/>
                  </a:lnTo>
                  <a:lnTo>
                    <a:pt x="42" y="451"/>
                  </a:lnTo>
                  <a:lnTo>
                    <a:pt x="50" y="462"/>
                  </a:lnTo>
                  <a:lnTo>
                    <a:pt x="58" y="474"/>
                  </a:lnTo>
                  <a:lnTo>
                    <a:pt x="67" y="485"/>
                  </a:lnTo>
                  <a:lnTo>
                    <a:pt x="76" y="496"/>
                  </a:lnTo>
                  <a:lnTo>
                    <a:pt x="86" y="506"/>
                  </a:lnTo>
                  <a:lnTo>
                    <a:pt x="96" y="516"/>
                  </a:lnTo>
                  <a:lnTo>
                    <a:pt x="107" y="525"/>
                  </a:lnTo>
                  <a:lnTo>
                    <a:pt x="118" y="534"/>
                  </a:lnTo>
                  <a:lnTo>
                    <a:pt x="130" y="543"/>
                  </a:lnTo>
                  <a:lnTo>
                    <a:pt x="142" y="550"/>
                  </a:lnTo>
                  <a:lnTo>
                    <a:pt x="155" y="557"/>
                  </a:lnTo>
                  <a:lnTo>
                    <a:pt x="167" y="564"/>
                  </a:lnTo>
                  <a:lnTo>
                    <a:pt x="180" y="569"/>
                  </a:lnTo>
                  <a:lnTo>
                    <a:pt x="193" y="575"/>
                  </a:lnTo>
                  <a:lnTo>
                    <a:pt x="208" y="579"/>
                  </a:lnTo>
                  <a:lnTo>
                    <a:pt x="222" y="583"/>
                  </a:lnTo>
                  <a:lnTo>
                    <a:pt x="236" y="587"/>
                  </a:lnTo>
                  <a:lnTo>
                    <a:pt x="251" y="589"/>
                  </a:lnTo>
                  <a:lnTo>
                    <a:pt x="265" y="591"/>
                  </a:lnTo>
                  <a:lnTo>
                    <a:pt x="280" y="592"/>
                  </a:lnTo>
                  <a:lnTo>
                    <a:pt x="295" y="592"/>
                  </a:lnTo>
                  <a:lnTo>
                    <a:pt x="310" y="592"/>
                  </a:lnTo>
                  <a:lnTo>
                    <a:pt x="326" y="591"/>
                  </a:lnTo>
                  <a:lnTo>
                    <a:pt x="340" y="589"/>
                  </a:lnTo>
                  <a:lnTo>
                    <a:pt x="354" y="587"/>
                  </a:lnTo>
                  <a:lnTo>
                    <a:pt x="369" y="583"/>
                  </a:lnTo>
                  <a:lnTo>
                    <a:pt x="383" y="579"/>
                  </a:lnTo>
                  <a:lnTo>
                    <a:pt x="396" y="575"/>
                  </a:lnTo>
                  <a:lnTo>
                    <a:pt x="411" y="569"/>
                  </a:lnTo>
                  <a:lnTo>
                    <a:pt x="423" y="564"/>
                  </a:lnTo>
                  <a:lnTo>
                    <a:pt x="436" y="557"/>
                  </a:lnTo>
                  <a:lnTo>
                    <a:pt x="448" y="550"/>
                  </a:lnTo>
                  <a:lnTo>
                    <a:pt x="460" y="543"/>
                  </a:lnTo>
                  <a:lnTo>
                    <a:pt x="473" y="534"/>
                  </a:lnTo>
                  <a:lnTo>
                    <a:pt x="484" y="525"/>
                  </a:lnTo>
                  <a:lnTo>
                    <a:pt x="494" y="516"/>
                  </a:lnTo>
                  <a:lnTo>
                    <a:pt x="505" y="506"/>
                  </a:lnTo>
                  <a:lnTo>
                    <a:pt x="515" y="496"/>
                  </a:lnTo>
                  <a:lnTo>
                    <a:pt x="523" y="485"/>
                  </a:lnTo>
                  <a:lnTo>
                    <a:pt x="532" y="474"/>
                  </a:lnTo>
                  <a:lnTo>
                    <a:pt x="541" y="462"/>
                  </a:lnTo>
                  <a:lnTo>
                    <a:pt x="549" y="451"/>
                  </a:lnTo>
                  <a:lnTo>
                    <a:pt x="555" y="438"/>
                  </a:lnTo>
                  <a:lnTo>
                    <a:pt x="562" y="426"/>
                  </a:lnTo>
                  <a:lnTo>
                    <a:pt x="568" y="412"/>
                  </a:lnTo>
                  <a:lnTo>
                    <a:pt x="573" y="399"/>
                  </a:lnTo>
                  <a:lnTo>
                    <a:pt x="577" y="385"/>
                  </a:lnTo>
                  <a:lnTo>
                    <a:pt x="582" y="371"/>
                  </a:lnTo>
                  <a:lnTo>
                    <a:pt x="585" y="357"/>
                  </a:lnTo>
                  <a:lnTo>
                    <a:pt x="587" y="342"/>
                  </a:lnTo>
                  <a:lnTo>
                    <a:pt x="590" y="327"/>
                  </a:lnTo>
                  <a:lnTo>
                    <a:pt x="591" y="312"/>
                  </a:lnTo>
                  <a:lnTo>
                    <a:pt x="591" y="296"/>
                  </a:lnTo>
                  <a:lnTo>
                    <a:pt x="591" y="281"/>
                  </a:lnTo>
                  <a:lnTo>
                    <a:pt x="590" y="264"/>
                  </a:lnTo>
                  <a:lnTo>
                    <a:pt x="587" y="248"/>
                  </a:lnTo>
                  <a:lnTo>
                    <a:pt x="584" y="231"/>
                  </a:lnTo>
                  <a:lnTo>
                    <a:pt x="582" y="227"/>
                  </a:lnTo>
                  <a:lnTo>
                    <a:pt x="580" y="222"/>
                  </a:lnTo>
                  <a:lnTo>
                    <a:pt x="576" y="219"/>
                  </a:lnTo>
                  <a:lnTo>
                    <a:pt x="573" y="217"/>
                  </a:lnTo>
                  <a:lnTo>
                    <a:pt x="569" y="215"/>
                  </a:lnTo>
                  <a:lnTo>
                    <a:pt x="564" y="214"/>
                  </a:lnTo>
                  <a:lnTo>
                    <a:pt x="560" y="212"/>
                  </a:lnTo>
                  <a:lnTo>
                    <a:pt x="555" y="2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68424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47485-7A04-4227-9F93-986063316658}" type="slidenum">
              <a:rPr lang="ru-RU" b="1" smtClean="0">
                <a:solidFill>
                  <a:schemeClr val="tx1"/>
                </a:solidFill>
              </a:rPr>
              <a:t>13</a:t>
            </a:fld>
            <a:endParaRPr lang="ru-RU" b="1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05593" y="1022465"/>
            <a:ext cx="658843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dirty="0" smtClean="0">
                <a:solidFill>
                  <a:schemeClr val="bg1"/>
                </a:solidFill>
                <a:latin typeface="Adobe Myungjo Std M" panose="02020600000000000000" pitchFamily="18" charset="-128"/>
                <a:ea typeface="Adobe Myungjo Std M" panose="02020600000000000000" pitchFamily="18" charset="-128"/>
              </a:rPr>
              <a:t>ЧАСТЬ </a:t>
            </a:r>
          </a:p>
          <a:p>
            <a:r>
              <a:rPr lang="ru-RU" sz="4000" dirty="0" smtClean="0">
                <a:solidFill>
                  <a:schemeClr val="bg1"/>
                </a:solidFill>
                <a:latin typeface="Adobe Myungjo Std M" panose="02020600000000000000" pitchFamily="18" charset="-128"/>
                <a:ea typeface="Adobe Myungjo Std M" panose="02020600000000000000" pitchFamily="18" charset="-128"/>
              </a:rPr>
              <a:t>ВТОРАЯ</a:t>
            </a:r>
          </a:p>
          <a:p>
            <a:endParaRPr lang="ru-RU" sz="4000" dirty="0" smtClean="0">
              <a:solidFill>
                <a:schemeClr val="bg1"/>
              </a:solidFill>
              <a:latin typeface="Adobe Myungjo Std M" panose="02020600000000000000" pitchFamily="18" charset="-128"/>
              <a:ea typeface="Adobe Myungjo Std M" panose="02020600000000000000" pitchFamily="18" charset="-128"/>
            </a:endParaRPr>
          </a:p>
          <a:p>
            <a:endParaRPr lang="ru-RU" dirty="0">
              <a:solidFill>
                <a:schemeClr val="bg1"/>
              </a:solidFill>
            </a:endParaRPr>
          </a:p>
          <a:p>
            <a:pPr algn="just"/>
            <a:r>
              <a:rPr lang="ru-RU" sz="2400" dirty="0" smtClean="0">
                <a:solidFill>
                  <a:schemeClr val="bg1"/>
                </a:solidFill>
              </a:rPr>
              <a:t>Разработка </a:t>
            </a:r>
          </a:p>
          <a:p>
            <a:pPr algn="just"/>
            <a:r>
              <a:rPr lang="ru-RU" sz="2400" dirty="0" err="1" smtClean="0">
                <a:solidFill>
                  <a:schemeClr val="bg1"/>
                </a:solidFill>
              </a:rPr>
              <a:t>структурно-функиональных</a:t>
            </a:r>
            <a:r>
              <a:rPr lang="ru-RU" sz="2400" dirty="0" smtClean="0">
                <a:solidFill>
                  <a:schemeClr val="bg1"/>
                </a:solidFill>
              </a:rPr>
              <a:t> </a:t>
            </a:r>
          </a:p>
          <a:p>
            <a:pPr algn="just"/>
            <a:r>
              <a:rPr lang="ru-RU" sz="2400" dirty="0" smtClean="0">
                <a:solidFill>
                  <a:schemeClr val="bg1"/>
                </a:solidFill>
              </a:rPr>
              <a:t>решений</a:t>
            </a:r>
            <a:endParaRPr lang="ru-RU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5322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ятиугольник 3"/>
          <p:cNvSpPr/>
          <p:nvPr/>
        </p:nvSpPr>
        <p:spPr>
          <a:xfrm>
            <a:off x="0" y="300446"/>
            <a:ext cx="9000309" cy="666205"/>
          </a:xfrm>
          <a:prstGeom prst="homePlat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 smtClean="0"/>
              <a:t>Разработанная система</a:t>
            </a:r>
            <a:endParaRPr lang="ru-RU" sz="2400" b="1" dirty="0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47485-7A04-4227-9F93-986063316658}" type="slidenum">
              <a:rPr lang="ru-RU" smtClean="0"/>
              <a:t>14</a:t>
            </a:fld>
            <a:endParaRPr lang="ru-RU"/>
          </a:p>
        </p:txBody>
      </p:sp>
      <p:sp>
        <p:nvSpPr>
          <p:cNvPr id="11" name="Oval 38">
            <a:extLst>
              <a:ext uri="{FF2B5EF4-FFF2-40B4-BE49-F238E27FC236}">
                <a16:creationId xmlns:a16="http://schemas.microsoft.com/office/drawing/2014/main" id="{F101DC2F-691E-468F-AC6C-3793AB710F65}"/>
              </a:ext>
            </a:extLst>
          </p:cNvPr>
          <p:cNvSpPr/>
          <p:nvPr/>
        </p:nvSpPr>
        <p:spPr>
          <a:xfrm>
            <a:off x="9236878" y="3762395"/>
            <a:ext cx="1296986" cy="129698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Рисунок 2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6639" y="1037770"/>
            <a:ext cx="3935596" cy="5247461"/>
          </a:xfrm>
          <a:prstGeom prst="rect">
            <a:avLst/>
          </a:prstGeom>
        </p:spPr>
      </p:pic>
      <p:sp>
        <p:nvSpPr>
          <p:cNvPr id="30" name="Прямоугольник 29"/>
          <p:cNvSpPr/>
          <p:nvPr/>
        </p:nvSpPr>
        <p:spPr>
          <a:xfrm>
            <a:off x="692332" y="2030251"/>
            <a:ext cx="1254034" cy="6400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TextBox 30"/>
          <p:cNvSpPr txBox="1"/>
          <p:nvPr/>
        </p:nvSpPr>
        <p:spPr>
          <a:xfrm>
            <a:off x="2166200" y="1826417"/>
            <a:ext cx="38279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Управляющее устройство</a:t>
            </a:r>
            <a:r>
              <a:rPr lang="en-US" dirty="0" smtClean="0"/>
              <a:t>;</a:t>
            </a:r>
          </a:p>
          <a:p>
            <a:r>
              <a:rPr lang="ru-RU" dirty="0" smtClean="0"/>
              <a:t>Подсистема управление двигателем</a:t>
            </a:r>
            <a:r>
              <a:rPr lang="en-US" dirty="0" smtClean="0"/>
              <a:t>;</a:t>
            </a:r>
            <a:endParaRPr lang="ru-RU" dirty="0" smtClean="0"/>
          </a:p>
          <a:p>
            <a:r>
              <a:rPr lang="ru-RU" dirty="0" smtClean="0"/>
              <a:t>Подсистема индикации.</a:t>
            </a:r>
            <a:endParaRPr lang="ru-RU" dirty="0"/>
          </a:p>
        </p:txBody>
      </p:sp>
      <p:sp>
        <p:nvSpPr>
          <p:cNvPr id="32" name="Прямоугольник 31"/>
          <p:cNvSpPr/>
          <p:nvPr/>
        </p:nvSpPr>
        <p:spPr>
          <a:xfrm>
            <a:off x="692332" y="3499675"/>
            <a:ext cx="1254034" cy="640080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3" name="TextBox 32"/>
          <p:cNvSpPr txBox="1"/>
          <p:nvPr/>
        </p:nvSpPr>
        <p:spPr>
          <a:xfrm>
            <a:off x="2166200" y="3640411"/>
            <a:ext cx="34483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У</a:t>
            </a:r>
            <a:r>
              <a:rPr lang="ru-RU" dirty="0" smtClean="0"/>
              <a:t>становка для вращения объекта</a:t>
            </a:r>
            <a:endParaRPr lang="ru-RU" dirty="0"/>
          </a:p>
        </p:txBody>
      </p:sp>
      <p:sp>
        <p:nvSpPr>
          <p:cNvPr id="34" name="Прямоугольник 33"/>
          <p:cNvSpPr/>
          <p:nvPr/>
        </p:nvSpPr>
        <p:spPr>
          <a:xfrm>
            <a:off x="692332" y="4937244"/>
            <a:ext cx="1254034" cy="64008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5" name="TextBox 34"/>
          <p:cNvSpPr txBox="1"/>
          <p:nvPr/>
        </p:nvSpPr>
        <p:spPr>
          <a:xfrm>
            <a:off x="2166200" y="5072618"/>
            <a:ext cx="5020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Подсистема камер (</a:t>
            </a:r>
            <a:r>
              <a:rPr lang="en-US" dirty="0" smtClean="0"/>
              <a:t>Android, Raspberry Pi Camera)</a:t>
            </a:r>
            <a:endParaRPr lang="ru-RU" dirty="0"/>
          </a:p>
        </p:txBody>
      </p:sp>
      <p:sp>
        <p:nvSpPr>
          <p:cNvPr id="7" name="Прямоугольный треугольник 6"/>
          <p:cNvSpPr/>
          <p:nvPr/>
        </p:nvSpPr>
        <p:spPr>
          <a:xfrm rot="16200000">
            <a:off x="8707348" y="3650343"/>
            <a:ext cx="2644819" cy="2624954"/>
          </a:xfrm>
          <a:prstGeom prst="rt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69152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ятиугольник 3"/>
          <p:cNvSpPr/>
          <p:nvPr/>
        </p:nvSpPr>
        <p:spPr>
          <a:xfrm>
            <a:off x="0" y="300446"/>
            <a:ext cx="9000309" cy="666205"/>
          </a:xfrm>
          <a:prstGeom prst="homePlat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 smtClean="0"/>
              <a:t>Архитектура системы</a:t>
            </a:r>
            <a:endParaRPr lang="ru-RU" sz="2400" b="1" dirty="0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47485-7A04-4227-9F93-986063316658}" type="slidenum">
              <a:rPr lang="ru-RU" smtClean="0"/>
              <a:t>15</a:t>
            </a:fld>
            <a:endParaRPr lang="ru-RU"/>
          </a:p>
        </p:txBody>
      </p:sp>
      <p:sp>
        <p:nvSpPr>
          <p:cNvPr id="11" name="Oval 38">
            <a:extLst>
              <a:ext uri="{FF2B5EF4-FFF2-40B4-BE49-F238E27FC236}">
                <a16:creationId xmlns:a16="http://schemas.microsoft.com/office/drawing/2014/main" id="{F101DC2F-691E-468F-AC6C-3793AB710F65}"/>
              </a:ext>
            </a:extLst>
          </p:cNvPr>
          <p:cNvSpPr/>
          <p:nvPr/>
        </p:nvSpPr>
        <p:spPr>
          <a:xfrm>
            <a:off x="9236878" y="3762395"/>
            <a:ext cx="1296986" cy="129698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Рисунок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099" y="1429146"/>
            <a:ext cx="8861471" cy="4857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406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ятиугольник 3"/>
          <p:cNvSpPr/>
          <p:nvPr/>
        </p:nvSpPr>
        <p:spPr>
          <a:xfrm>
            <a:off x="0" y="300446"/>
            <a:ext cx="9000309" cy="666205"/>
          </a:xfrm>
          <a:prstGeom prst="homePlat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 smtClean="0"/>
              <a:t>Серверная часть</a:t>
            </a:r>
            <a:endParaRPr lang="ru-RU" sz="2400" b="1" dirty="0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47485-7A04-4227-9F93-986063316658}" type="slidenum">
              <a:rPr lang="ru-RU" smtClean="0"/>
              <a:t>16</a:t>
            </a:fld>
            <a:endParaRPr lang="ru-RU"/>
          </a:p>
        </p:txBody>
      </p:sp>
      <p:sp>
        <p:nvSpPr>
          <p:cNvPr id="11" name="Oval 38">
            <a:extLst>
              <a:ext uri="{FF2B5EF4-FFF2-40B4-BE49-F238E27FC236}">
                <a16:creationId xmlns:a16="http://schemas.microsoft.com/office/drawing/2014/main" id="{F101DC2F-691E-468F-AC6C-3793AB710F65}"/>
              </a:ext>
            </a:extLst>
          </p:cNvPr>
          <p:cNvSpPr/>
          <p:nvPr/>
        </p:nvSpPr>
        <p:spPr>
          <a:xfrm>
            <a:off x="9236878" y="3762395"/>
            <a:ext cx="1296986" cy="129698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4600" y="1099255"/>
            <a:ext cx="7615125" cy="5528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565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ятиугольник 3"/>
          <p:cNvSpPr/>
          <p:nvPr/>
        </p:nvSpPr>
        <p:spPr>
          <a:xfrm>
            <a:off x="0" y="300446"/>
            <a:ext cx="9000309" cy="666205"/>
          </a:xfrm>
          <a:prstGeom prst="homePlat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 smtClean="0"/>
              <a:t>Управляющее устройство и канал передачи данных</a:t>
            </a:r>
            <a:endParaRPr lang="ru-RU" sz="2400" b="1" dirty="0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47485-7A04-4227-9F93-986063316658}" type="slidenum">
              <a:rPr lang="ru-RU" smtClean="0"/>
              <a:t>17</a:t>
            </a:fld>
            <a:endParaRPr lang="ru-RU"/>
          </a:p>
        </p:txBody>
      </p:sp>
      <p:sp>
        <p:nvSpPr>
          <p:cNvPr id="11" name="Oval 38">
            <a:extLst>
              <a:ext uri="{FF2B5EF4-FFF2-40B4-BE49-F238E27FC236}">
                <a16:creationId xmlns:a16="http://schemas.microsoft.com/office/drawing/2014/main" id="{F101DC2F-691E-468F-AC6C-3793AB710F65}"/>
              </a:ext>
            </a:extLst>
          </p:cNvPr>
          <p:cNvSpPr/>
          <p:nvPr/>
        </p:nvSpPr>
        <p:spPr>
          <a:xfrm>
            <a:off x="9236878" y="3762395"/>
            <a:ext cx="1296986" cy="129698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5162" y="1616798"/>
            <a:ext cx="6962136" cy="4739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789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47485-7A04-4227-9F93-986063316658}" type="slidenum">
              <a:rPr lang="ru-RU" b="1" smtClean="0">
                <a:solidFill>
                  <a:schemeClr val="tx1"/>
                </a:solidFill>
              </a:rPr>
              <a:t>18</a:t>
            </a:fld>
            <a:endParaRPr lang="ru-RU" b="1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05593" y="1022465"/>
            <a:ext cx="6588430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dirty="0" smtClean="0">
                <a:solidFill>
                  <a:schemeClr val="bg1"/>
                </a:solidFill>
                <a:latin typeface="Adobe Myungjo Std M" panose="02020600000000000000" pitchFamily="18" charset="-128"/>
                <a:ea typeface="Adobe Myungjo Std M" panose="02020600000000000000" pitchFamily="18" charset="-128"/>
              </a:rPr>
              <a:t>ЧАСТЬ </a:t>
            </a:r>
          </a:p>
          <a:p>
            <a:r>
              <a:rPr lang="ru-RU" sz="4000" dirty="0" smtClean="0">
                <a:solidFill>
                  <a:schemeClr val="bg1"/>
                </a:solidFill>
                <a:latin typeface="Adobe Myungjo Std M" panose="02020600000000000000" pitchFamily="18" charset="-128"/>
                <a:ea typeface="Adobe Myungjo Std M" panose="02020600000000000000" pitchFamily="18" charset="-128"/>
              </a:rPr>
              <a:t>ТРЕТЬЯ</a:t>
            </a:r>
          </a:p>
          <a:p>
            <a:endParaRPr lang="ru-RU" sz="4000" dirty="0" smtClean="0">
              <a:solidFill>
                <a:schemeClr val="bg1"/>
              </a:solidFill>
              <a:latin typeface="Adobe Myungjo Std M" panose="02020600000000000000" pitchFamily="18" charset="-128"/>
              <a:ea typeface="Adobe Myungjo Std M" panose="02020600000000000000" pitchFamily="18" charset="-128"/>
            </a:endParaRPr>
          </a:p>
          <a:p>
            <a:endParaRPr lang="ru-RU" dirty="0">
              <a:solidFill>
                <a:schemeClr val="bg1"/>
              </a:solidFill>
            </a:endParaRPr>
          </a:p>
          <a:p>
            <a:pPr algn="just"/>
            <a:r>
              <a:rPr lang="ru-RU" sz="2400" dirty="0" smtClean="0">
                <a:solidFill>
                  <a:schemeClr val="bg1"/>
                </a:solidFill>
              </a:rPr>
              <a:t>Реализация:</a:t>
            </a:r>
          </a:p>
          <a:p>
            <a:pPr algn="just"/>
            <a:r>
              <a:rPr lang="ru-RU" sz="2400" dirty="0" smtClean="0">
                <a:solidFill>
                  <a:schemeClr val="bg1"/>
                </a:solidFill>
              </a:rPr>
              <a:t>конструктивные,</a:t>
            </a:r>
          </a:p>
          <a:p>
            <a:pPr algn="just"/>
            <a:r>
              <a:rPr lang="ru-RU" sz="2400" dirty="0" smtClean="0">
                <a:solidFill>
                  <a:schemeClr val="bg1"/>
                </a:solidFill>
              </a:rPr>
              <a:t>аппаратные, </a:t>
            </a:r>
          </a:p>
          <a:p>
            <a:pPr algn="just"/>
            <a:r>
              <a:rPr lang="ru-RU" sz="2400" dirty="0" smtClean="0">
                <a:solidFill>
                  <a:schemeClr val="bg1"/>
                </a:solidFill>
              </a:rPr>
              <a:t>программные </a:t>
            </a:r>
          </a:p>
          <a:p>
            <a:pPr algn="just"/>
            <a:r>
              <a:rPr lang="ru-RU" sz="2400" dirty="0" smtClean="0">
                <a:solidFill>
                  <a:schemeClr val="bg1"/>
                </a:solidFill>
              </a:rPr>
              <a:t>решения</a:t>
            </a:r>
            <a:endParaRPr lang="ru-RU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0058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ятиугольник 3"/>
          <p:cNvSpPr/>
          <p:nvPr/>
        </p:nvSpPr>
        <p:spPr>
          <a:xfrm>
            <a:off x="0" y="300446"/>
            <a:ext cx="9000309" cy="666205"/>
          </a:xfrm>
          <a:prstGeom prst="homePlat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 smtClean="0"/>
              <a:t>Управляющее устройство</a:t>
            </a:r>
            <a:endParaRPr lang="ru-RU" sz="2400" b="1" dirty="0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47485-7A04-4227-9F93-986063316658}" type="slidenum">
              <a:rPr lang="ru-RU" smtClean="0"/>
              <a:t>19</a:t>
            </a:fld>
            <a:endParaRPr lang="ru-RU"/>
          </a:p>
        </p:txBody>
      </p:sp>
      <p:sp>
        <p:nvSpPr>
          <p:cNvPr id="11" name="Oval 38">
            <a:extLst>
              <a:ext uri="{FF2B5EF4-FFF2-40B4-BE49-F238E27FC236}">
                <a16:creationId xmlns:a16="http://schemas.microsoft.com/office/drawing/2014/main" id="{F101DC2F-691E-468F-AC6C-3793AB710F65}"/>
              </a:ext>
            </a:extLst>
          </p:cNvPr>
          <p:cNvSpPr/>
          <p:nvPr/>
        </p:nvSpPr>
        <p:spPr>
          <a:xfrm>
            <a:off x="9236878" y="3762395"/>
            <a:ext cx="1296986" cy="129698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Рисунок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372" y="1215750"/>
            <a:ext cx="6186265" cy="3391084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372" y="1030104"/>
            <a:ext cx="6800850" cy="3762375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9393" y="1793965"/>
            <a:ext cx="3548543" cy="2481757"/>
          </a:xfrm>
          <a:prstGeom prst="rect">
            <a:avLst/>
          </a:prstGeom>
        </p:spPr>
      </p:pic>
      <p:sp>
        <p:nvSpPr>
          <p:cNvPr id="8" name="Flowchart: Off-page Connector 10">
            <a:extLst>
              <a:ext uri="{FF2B5EF4-FFF2-40B4-BE49-F238E27FC236}">
                <a16:creationId xmlns:a16="http://schemas.microsoft.com/office/drawing/2014/main" id="{295D732E-4CCD-475D-B40E-2C4CB6FC2777}"/>
              </a:ext>
            </a:extLst>
          </p:cNvPr>
          <p:cNvSpPr/>
          <p:nvPr/>
        </p:nvSpPr>
        <p:spPr>
          <a:xfrm>
            <a:off x="1227174" y="5059381"/>
            <a:ext cx="1857858" cy="1585573"/>
          </a:xfrm>
          <a:prstGeom prst="flowChartOffpageConnector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latin typeface="+mj-lt"/>
              </a:rPr>
              <a:t>Снижение </a:t>
            </a:r>
            <a:r>
              <a:rPr lang="ru-RU" dirty="0" smtClean="0">
                <a:latin typeface="+mj-lt"/>
              </a:rPr>
              <a:t>затрат на разработку и доработку ПО</a:t>
            </a:r>
            <a:endParaRPr lang="en-US" dirty="0">
              <a:latin typeface="+mj-lt"/>
            </a:endParaRPr>
          </a:p>
        </p:txBody>
      </p:sp>
      <p:sp>
        <p:nvSpPr>
          <p:cNvPr id="14" name="Freeform 1668">
            <a:extLst>
              <a:ext uri="{FF2B5EF4-FFF2-40B4-BE49-F238E27FC236}">
                <a16:creationId xmlns:a16="http://schemas.microsoft.com/office/drawing/2014/main" id="{8DAD2990-0F9A-4C26-B619-54B9F1051945}"/>
              </a:ext>
            </a:extLst>
          </p:cNvPr>
          <p:cNvSpPr>
            <a:spLocks noEditPoints="1"/>
          </p:cNvSpPr>
          <p:nvPr/>
        </p:nvSpPr>
        <p:spPr bwMode="auto">
          <a:xfrm>
            <a:off x="1926123" y="6082211"/>
            <a:ext cx="459960" cy="459960"/>
          </a:xfrm>
          <a:custGeom>
            <a:avLst/>
            <a:gdLst>
              <a:gd name="T0" fmla="*/ 288 w 718"/>
              <a:gd name="T1" fmla="*/ 477 h 719"/>
              <a:gd name="T2" fmla="*/ 276 w 718"/>
              <a:gd name="T3" fmla="*/ 475 h 719"/>
              <a:gd name="T4" fmla="*/ 196 w 718"/>
              <a:gd name="T5" fmla="*/ 391 h 719"/>
              <a:gd name="T6" fmla="*/ 204 w 718"/>
              <a:gd name="T7" fmla="*/ 380 h 719"/>
              <a:gd name="T8" fmla="*/ 217 w 718"/>
              <a:gd name="T9" fmla="*/ 382 h 719"/>
              <a:gd name="T10" fmla="*/ 506 w 718"/>
              <a:gd name="T11" fmla="*/ 243 h 719"/>
              <a:gd name="T12" fmla="*/ 519 w 718"/>
              <a:gd name="T13" fmla="*/ 247 h 719"/>
              <a:gd name="T14" fmla="*/ 521 w 718"/>
              <a:gd name="T15" fmla="*/ 260 h 719"/>
              <a:gd name="T16" fmla="*/ 341 w 718"/>
              <a:gd name="T17" fmla="*/ 2 h 719"/>
              <a:gd name="T18" fmla="*/ 287 w 718"/>
              <a:gd name="T19" fmla="*/ 8 h 719"/>
              <a:gd name="T20" fmla="*/ 236 w 718"/>
              <a:gd name="T21" fmla="*/ 22 h 719"/>
              <a:gd name="T22" fmla="*/ 188 w 718"/>
              <a:gd name="T23" fmla="*/ 45 h 719"/>
              <a:gd name="T24" fmla="*/ 144 w 718"/>
              <a:gd name="T25" fmla="*/ 72 h 719"/>
              <a:gd name="T26" fmla="*/ 106 w 718"/>
              <a:gd name="T27" fmla="*/ 106 h 719"/>
              <a:gd name="T28" fmla="*/ 71 w 718"/>
              <a:gd name="T29" fmla="*/ 145 h 719"/>
              <a:gd name="T30" fmla="*/ 44 w 718"/>
              <a:gd name="T31" fmla="*/ 189 h 719"/>
              <a:gd name="T32" fmla="*/ 22 w 718"/>
              <a:gd name="T33" fmla="*/ 237 h 719"/>
              <a:gd name="T34" fmla="*/ 7 w 718"/>
              <a:gd name="T35" fmla="*/ 289 h 719"/>
              <a:gd name="T36" fmla="*/ 1 w 718"/>
              <a:gd name="T37" fmla="*/ 342 h 719"/>
              <a:gd name="T38" fmla="*/ 2 w 718"/>
              <a:gd name="T39" fmla="*/ 397 h 719"/>
              <a:gd name="T40" fmla="*/ 12 w 718"/>
              <a:gd name="T41" fmla="*/ 450 h 719"/>
              <a:gd name="T42" fmla="*/ 28 w 718"/>
              <a:gd name="T43" fmla="*/ 501 h 719"/>
              <a:gd name="T44" fmla="*/ 51 w 718"/>
              <a:gd name="T45" fmla="*/ 547 h 719"/>
              <a:gd name="T46" fmla="*/ 82 w 718"/>
              <a:gd name="T47" fmla="*/ 589 h 719"/>
              <a:gd name="T48" fmla="*/ 118 w 718"/>
              <a:gd name="T49" fmla="*/ 627 h 719"/>
              <a:gd name="T50" fmla="*/ 159 w 718"/>
              <a:gd name="T51" fmla="*/ 659 h 719"/>
              <a:gd name="T52" fmla="*/ 204 w 718"/>
              <a:gd name="T53" fmla="*/ 684 h 719"/>
              <a:gd name="T54" fmla="*/ 252 w 718"/>
              <a:gd name="T55" fmla="*/ 704 h 719"/>
              <a:gd name="T56" fmla="*/ 304 w 718"/>
              <a:gd name="T57" fmla="*/ 716 h 719"/>
              <a:gd name="T58" fmla="*/ 360 w 718"/>
              <a:gd name="T59" fmla="*/ 719 h 719"/>
              <a:gd name="T60" fmla="*/ 414 w 718"/>
              <a:gd name="T61" fmla="*/ 716 h 719"/>
              <a:gd name="T62" fmla="*/ 466 w 718"/>
              <a:gd name="T63" fmla="*/ 704 h 719"/>
              <a:gd name="T64" fmla="*/ 515 w 718"/>
              <a:gd name="T65" fmla="*/ 684 h 719"/>
              <a:gd name="T66" fmla="*/ 561 w 718"/>
              <a:gd name="T67" fmla="*/ 659 h 719"/>
              <a:gd name="T68" fmla="*/ 600 w 718"/>
              <a:gd name="T69" fmla="*/ 627 h 719"/>
              <a:gd name="T70" fmla="*/ 637 w 718"/>
              <a:gd name="T71" fmla="*/ 589 h 719"/>
              <a:gd name="T72" fmla="*/ 667 w 718"/>
              <a:gd name="T73" fmla="*/ 547 h 719"/>
              <a:gd name="T74" fmla="*/ 691 w 718"/>
              <a:gd name="T75" fmla="*/ 501 h 719"/>
              <a:gd name="T76" fmla="*/ 707 w 718"/>
              <a:gd name="T77" fmla="*/ 450 h 719"/>
              <a:gd name="T78" fmla="*/ 716 w 718"/>
              <a:gd name="T79" fmla="*/ 397 h 719"/>
              <a:gd name="T80" fmla="*/ 718 w 718"/>
              <a:gd name="T81" fmla="*/ 342 h 719"/>
              <a:gd name="T82" fmla="*/ 712 w 718"/>
              <a:gd name="T83" fmla="*/ 289 h 719"/>
              <a:gd name="T84" fmla="*/ 696 w 718"/>
              <a:gd name="T85" fmla="*/ 237 h 719"/>
              <a:gd name="T86" fmla="*/ 675 w 718"/>
              <a:gd name="T87" fmla="*/ 189 h 719"/>
              <a:gd name="T88" fmla="*/ 647 w 718"/>
              <a:gd name="T89" fmla="*/ 145 h 719"/>
              <a:gd name="T90" fmla="*/ 614 w 718"/>
              <a:gd name="T91" fmla="*/ 106 h 719"/>
              <a:gd name="T92" fmla="*/ 574 w 718"/>
              <a:gd name="T93" fmla="*/ 72 h 719"/>
              <a:gd name="T94" fmla="*/ 531 w 718"/>
              <a:gd name="T95" fmla="*/ 45 h 719"/>
              <a:gd name="T96" fmla="*/ 483 w 718"/>
              <a:gd name="T97" fmla="*/ 22 h 719"/>
              <a:gd name="T98" fmla="*/ 431 w 718"/>
              <a:gd name="T99" fmla="*/ 8 h 719"/>
              <a:gd name="T100" fmla="*/ 377 w 718"/>
              <a:gd name="T101" fmla="*/ 2 h 7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718" h="719">
                <a:moveTo>
                  <a:pt x="519" y="263"/>
                </a:moveTo>
                <a:lnTo>
                  <a:pt x="292" y="475"/>
                </a:lnTo>
                <a:lnTo>
                  <a:pt x="288" y="477"/>
                </a:lnTo>
                <a:lnTo>
                  <a:pt x="283" y="479"/>
                </a:lnTo>
                <a:lnTo>
                  <a:pt x="279" y="477"/>
                </a:lnTo>
                <a:lnTo>
                  <a:pt x="276" y="475"/>
                </a:lnTo>
                <a:lnTo>
                  <a:pt x="199" y="400"/>
                </a:lnTo>
                <a:lnTo>
                  <a:pt x="197" y="396"/>
                </a:lnTo>
                <a:lnTo>
                  <a:pt x="196" y="391"/>
                </a:lnTo>
                <a:lnTo>
                  <a:pt x="197" y="387"/>
                </a:lnTo>
                <a:lnTo>
                  <a:pt x="199" y="382"/>
                </a:lnTo>
                <a:lnTo>
                  <a:pt x="204" y="380"/>
                </a:lnTo>
                <a:lnTo>
                  <a:pt x="208" y="379"/>
                </a:lnTo>
                <a:lnTo>
                  <a:pt x="213" y="380"/>
                </a:lnTo>
                <a:lnTo>
                  <a:pt x="217" y="382"/>
                </a:lnTo>
                <a:lnTo>
                  <a:pt x="284" y="450"/>
                </a:lnTo>
                <a:lnTo>
                  <a:pt x="502" y="247"/>
                </a:lnTo>
                <a:lnTo>
                  <a:pt x="506" y="243"/>
                </a:lnTo>
                <a:lnTo>
                  <a:pt x="511" y="243"/>
                </a:lnTo>
                <a:lnTo>
                  <a:pt x="515" y="243"/>
                </a:lnTo>
                <a:lnTo>
                  <a:pt x="519" y="247"/>
                </a:lnTo>
                <a:lnTo>
                  <a:pt x="522" y="251"/>
                </a:lnTo>
                <a:lnTo>
                  <a:pt x="522" y="255"/>
                </a:lnTo>
                <a:lnTo>
                  <a:pt x="521" y="260"/>
                </a:lnTo>
                <a:lnTo>
                  <a:pt x="519" y="263"/>
                </a:lnTo>
                <a:close/>
                <a:moveTo>
                  <a:pt x="360" y="0"/>
                </a:moveTo>
                <a:lnTo>
                  <a:pt x="341" y="2"/>
                </a:lnTo>
                <a:lnTo>
                  <a:pt x="322" y="3"/>
                </a:lnTo>
                <a:lnTo>
                  <a:pt x="304" y="5"/>
                </a:lnTo>
                <a:lnTo>
                  <a:pt x="287" y="8"/>
                </a:lnTo>
                <a:lnTo>
                  <a:pt x="269" y="13"/>
                </a:lnTo>
                <a:lnTo>
                  <a:pt x="252" y="17"/>
                </a:lnTo>
                <a:lnTo>
                  <a:pt x="236" y="22"/>
                </a:lnTo>
                <a:lnTo>
                  <a:pt x="219" y="29"/>
                </a:lnTo>
                <a:lnTo>
                  <a:pt x="204" y="37"/>
                </a:lnTo>
                <a:lnTo>
                  <a:pt x="188" y="45"/>
                </a:lnTo>
                <a:lnTo>
                  <a:pt x="173" y="53"/>
                </a:lnTo>
                <a:lnTo>
                  <a:pt x="159" y="62"/>
                </a:lnTo>
                <a:lnTo>
                  <a:pt x="144" y="72"/>
                </a:lnTo>
                <a:lnTo>
                  <a:pt x="131" y="83"/>
                </a:lnTo>
                <a:lnTo>
                  <a:pt x="118" y="94"/>
                </a:lnTo>
                <a:lnTo>
                  <a:pt x="106" y="106"/>
                </a:lnTo>
                <a:lnTo>
                  <a:pt x="93" y="119"/>
                </a:lnTo>
                <a:lnTo>
                  <a:pt x="82" y="132"/>
                </a:lnTo>
                <a:lnTo>
                  <a:pt x="71" y="145"/>
                </a:lnTo>
                <a:lnTo>
                  <a:pt x="61" y="159"/>
                </a:lnTo>
                <a:lnTo>
                  <a:pt x="51" y="174"/>
                </a:lnTo>
                <a:lnTo>
                  <a:pt x="44" y="189"/>
                </a:lnTo>
                <a:lnTo>
                  <a:pt x="35" y="205"/>
                </a:lnTo>
                <a:lnTo>
                  <a:pt x="28" y="221"/>
                </a:lnTo>
                <a:lnTo>
                  <a:pt x="22" y="237"/>
                </a:lnTo>
                <a:lnTo>
                  <a:pt x="16" y="253"/>
                </a:lnTo>
                <a:lnTo>
                  <a:pt x="12" y="271"/>
                </a:lnTo>
                <a:lnTo>
                  <a:pt x="7" y="289"/>
                </a:lnTo>
                <a:lnTo>
                  <a:pt x="4" y="305"/>
                </a:lnTo>
                <a:lnTo>
                  <a:pt x="2" y="324"/>
                </a:lnTo>
                <a:lnTo>
                  <a:pt x="1" y="342"/>
                </a:lnTo>
                <a:lnTo>
                  <a:pt x="0" y="360"/>
                </a:lnTo>
                <a:lnTo>
                  <a:pt x="1" y="379"/>
                </a:lnTo>
                <a:lnTo>
                  <a:pt x="2" y="397"/>
                </a:lnTo>
                <a:lnTo>
                  <a:pt x="4" y="416"/>
                </a:lnTo>
                <a:lnTo>
                  <a:pt x="7" y="433"/>
                </a:lnTo>
                <a:lnTo>
                  <a:pt x="12" y="450"/>
                </a:lnTo>
                <a:lnTo>
                  <a:pt x="16" y="467"/>
                </a:lnTo>
                <a:lnTo>
                  <a:pt x="22" y="484"/>
                </a:lnTo>
                <a:lnTo>
                  <a:pt x="28" y="501"/>
                </a:lnTo>
                <a:lnTo>
                  <a:pt x="35" y="516"/>
                </a:lnTo>
                <a:lnTo>
                  <a:pt x="44" y="532"/>
                </a:lnTo>
                <a:lnTo>
                  <a:pt x="51" y="547"/>
                </a:lnTo>
                <a:lnTo>
                  <a:pt x="61" y="561"/>
                </a:lnTo>
                <a:lnTo>
                  <a:pt x="71" y="576"/>
                </a:lnTo>
                <a:lnTo>
                  <a:pt x="82" y="589"/>
                </a:lnTo>
                <a:lnTo>
                  <a:pt x="93" y="602"/>
                </a:lnTo>
                <a:lnTo>
                  <a:pt x="106" y="614"/>
                </a:lnTo>
                <a:lnTo>
                  <a:pt x="118" y="627"/>
                </a:lnTo>
                <a:lnTo>
                  <a:pt x="131" y="638"/>
                </a:lnTo>
                <a:lnTo>
                  <a:pt x="144" y="649"/>
                </a:lnTo>
                <a:lnTo>
                  <a:pt x="159" y="659"/>
                </a:lnTo>
                <a:lnTo>
                  <a:pt x="173" y="667"/>
                </a:lnTo>
                <a:lnTo>
                  <a:pt x="188" y="676"/>
                </a:lnTo>
                <a:lnTo>
                  <a:pt x="204" y="684"/>
                </a:lnTo>
                <a:lnTo>
                  <a:pt x="219" y="692"/>
                </a:lnTo>
                <a:lnTo>
                  <a:pt x="236" y="698"/>
                </a:lnTo>
                <a:lnTo>
                  <a:pt x="252" y="704"/>
                </a:lnTo>
                <a:lnTo>
                  <a:pt x="269" y="708"/>
                </a:lnTo>
                <a:lnTo>
                  <a:pt x="287" y="713"/>
                </a:lnTo>
                <a:lnTo>
                  <a:pt x="304" y="716"/>
                </a:lnTo>
                <a:lnTo>
                  <a:pt x="322" y="718"/>
                </a:lnTo>
                <a:lnTo>
                  <a:pt x="341" y="719"/>
                </a:lnTo>
                <a:lnTo>
                  <a:pt x="360" y="719"/>
                </a:lnTo>
                <a:lnTo>
                  <a:pt x="377" y="719"/>
                </a:lnTo>
                <a:lnTo>
                  <a:pt x="396" y="718"/>
                </a:lnTo>
                <a:lnTo>
                  <a:pt x="414" y="716"/>
                </a:lnTo>
                <a:lnTo>
                  <a:pt x="431" y="713"/>
                </a:lnTo>
                <a:lnTo>
                  <a:pt x="449" y="708"/>
                </a:lnTo>
                <a:lnTo>
                  <a:pt x="466" y="704"/>
                </a:lnTo>
                <a:lnTo>
                  <a:pt x="483" y="698"/>
                </a:lnTo>
                <a:lnTo>
                  <a:pt x="499" y="692"/>
                </a:lnTo>
                <a:lnTo>
                  <a:pt x="515" y="684"/>
                </a:lnTo>
                <a:lnTo>
                  <a:pt x="531" y="676"/>
                </a:lnTo>
                <a:lnTo>
                  <a:pt x="545" y="667"/>
                </a:lnTo>
                <a:lnTo>
                  <a:pt x="561" y="659"/>
                </a:lnTo>
                <a:lnTo>
                  <a:pt x="574" y="649"/>
                </a:lnTo>
                <a:lnTo>
                  <a:pt x="588" y="638"/>
                </a:lnTo>
                <a:lnTo>
                  <a:pt x="600" y="627"/>
                </a:lnTo>
                <a:lnTo>
                  <a:pt x="614" y="614"/>
                </a:lnTo>
                <a:lnTo>
                  <a:pt x="626" y="602"/>
                </a:lnTo>
                <a:lnTo>
                  <a:pt x="637" y="589"/>
                </a:lnTo>
                <a:lnTo>
                  <a:pt x="647" y="576"/>
                </a:lnTo>
                <a:lnTo>
                  <a:pt x="658" y="561"/>
                </a:lnTo>
                <a:lnTo>
                  <a:pt x="667" y="547"/>
                </a:lnTo>
                <a:lnTo>
                  <a:pt x="675" y="532"/>
                </a:lnTo>
                <a:lnTo>
                  <a:pt x="683" y="516"/>
                </a:lnTo>
                <a:lnTo>
                  <a:pt x="691" y="501"/>
                </a:lnTo>
                <a:lnTo>
                  <a:pt x="696" y="484"/>
                </a:lnTo>
                <a:lnTo>
                  <a:pt x="702" y="467"/>
                </a:lnTo>
                <a:lnTo>
                  <a:pt x="707" y="450"/>
                </a:lnTo>
                <a:lnTo>
                  <a:pt x="712" y="433"/>
                </a:lnTo>
                <a:lnTo>
                  <a:pt x="714" y="416"/>
                </a:lnTo>
                <a:lnTo>
                  <a:pt x="716" y="397"/>
                </a:lnTo>
                <a:lnTo>
                  <a:pt x="718" y="379"/>
                </a:lnTo>
                <a:lnTo>
                  <a:pt x="718" y="360"/>
                </a:lnTo>
                <a:lnTo>
                  <a:pt x="718" y="342"/>
                </a:lnTo>
                <a:lnTo>
                  <a:pt x="716" y="324"/>
                </a:lnTo>
                <a:lnTo>
                  <a:pt x="714" y="305"/>
                </a:lnTo>
                <a:lnTo>
                  <a:pt x="712" y="289"/>
                </a:lnTo>
                <a:lnTo>
                  <a:pt x="707" y="271"/>
                </a:lnTo>
                <a:lnTo>
                  <a:pt x="702" y="253"/>
                </a:lnTo>
                <a:lnTo>
                  <a:pt x="696" y="237"/>
                </a:lnTo>
                <a:lnTo>
                  <a:pt x="691" y="221"/>
                </a:lnTo>
                <a:lnTo>
                  <a:pt x="683" y="205"/>
                </a:lnTo>
                <a:lnTo>
                  <a:pt x="675" y="189"/>
                </a:lnTo>
                <a:lnTo>
                  <a:pt x="667" y="174"/>
                </a:lnTo>
                <a:lnTo>
                  <a:pt x="658" y="159"/>
                </a:lnTo>
                <a:lnTo>
                  <a:pt x="647" y="145"/>
                </a:lnTo>
                <a:lnTo>
                  <a:pt x="637" y="132"/>
                </a:lnTo>
                <a:lnTo>
                  <a:pt x="626" y="119"/>
                </a:lnTo>
                <a:lnTo>
                  <a:pt x="614" y="106"/>
                </a:lnTo>
                <a:lnTo>
                  <a:pt x="600" y="94"/>
                </a:lnTo>
                <a:lnTo>
                  <a:pt x="588" y="83"/>
                </a:lnTo>
                <a:lnTo>
                  <a:pt x="574" y="72"/>
                </a:lnTo>
                <a:lnTo>
                  <a:pt x="561" y="62"/>
                </a:lnTo>
                <a:lnTo>
                  <a:pt x="545" y="53"/>
                </a:lnTo>
                <a:lnTo>
                  <a:pt x="531" y="45"/>
                </a:lnTo>
                <a:lnTo>
                  <a:pt x="515" y="37"/>
                </a:lnTo>
                <a:lnTo>
                  <a:pt x="499" y="29"/>
                </a:lnTo>
                <a:lnTo>
                  <a:pt x="483" y="22"/>
                </a:lnTo>
                <a:lnTo>
                  <a:pt x="466" y="17"/>
                </a:lnTo>
                <a:lnTo>
                  <a:pt x="449" y="13"/>
                </a:lnTo>
                <a:lnTo>
                  <a:pt x="431" y="8"/>
                </a:lnTo>
                <a:lnTo>
                  <a:pt x="414" y="5"/>
                </a:lnTo>
                <a:lnTo>
                  <a:pt x="396" y="3"/>
                </a:lnTo>
                <a:lnTo>
                  <a:pt x="377" y="2"/>
                </a:lnTo>
                <a:lnTo>
                  <a:pt x="360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Flowchart: Off-page Connector 10">
            <a:extLst>
              <a:ext uri="{FF2B5EF4-FFF2-40B4-BE49-F238E27FC236}">
                <a16:creationId xmlns:a16="http://schemas.microsoft.com/office/drawing/2014/main" id="{295D732E-4CCD-475D-B40E-2C4CB6FC2777}"/>
              </a:ext>
            </a:extLst>
          </p:cNvPr>
          <p:cNvSpPr/>
          <p:nvPr/>
        </p:nvSpPr>
        <p:spPr>
          <a:xfrm>
            <a:off x="3560931" y="5059381"/>
            <a:ext cx="1857858" cy="1585573"/>
          </a:xfrm>
          <a:prstGeom prst="flowChartOffpageConnector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latin typeface="+mj-lt"/>
              </a:rPr>
              <a:t>Создание универсального решения</a:t>
            </a:r>
            <a:endParaRPr lang="en-US" dirty="0">
              <a:latin typeface="+mj-lt"/>
            </a:endParaRPr>
          </a:p>
        </p:txBody>
      </p:sp>
      <p:sp>
        <p:nvSpPr>
          <p:cNvPr id="23" name="Freeform 1668">
            <a:extLst>
              <a:ext uri="{FF2B5EF4-FFF2-40B4-BE49-F238E27FC236}">
                <a16:creationId xmlns:a16="http://schemas.microsoft.com/office/drawing/2014/main" id="{8DAD2990-0F9A-4C26-B619-54B9F1051945}"/>
              </a:ext>
            </a:extLst>
          </p:cNvPr>
          <p:cNvSpPr>
            <a:spLocks noEditPoints="1"/>
          </p:cNvSpPr>
          <p:nvPr/>
        </p:nvSpPr>
        <p:spPr bwMode="auto">
          <a:xfrm>
            <a:off x="4259880" y="6082211"/>
            <a:ext cx="459960" cy="459960"/>
          </a:xfrm>
          <a:custGeom>
            <a:avLst/>
            <a:gdLst>
              <a:gd name="T0" fmla="*/ 288 w 718"/>
              <a:gd name="T1" fmla="*/ 477 h 719"/>
              <a:gd name="T2" fmla="*/ 276 w 718"/>
              <a:gd name="T3" fmla="*/ 475 h 719"/>
              <a:gd name="T4" fmla="*/ 196 w 718"/>
              <a:gd name="T5" fmla="*/ 391 h 719"/>
              <a:gd name="T6" fmla="*/ 204 w 718"/>
              <a:gd name="T7" fmla="*/ 380 h 719"/>
              <a:gd name="T8" fmla="*/ 217 w 718"/>
              <a:gd name="T9" fmla="*/ 382 h 719"/>
              <a:gd name="T10" fmla="*/ 506 w 718"/>
              <a:gd name="T11" fmla="*/ 243 h 719"/>
              <a:gd name="T12" fmla="*/ 519 w 718"/>
              <a:gd name="T13" fmla="*/ 247 h 719"/>
              <a:gd name="T14" fmla="*/ 521 w 718"/>
              <a:gd name="T15" fmla="*/ 260 h 719"/>
              <a:gd name="T16" fmla="*/ 341 w 718"/>
              <a:gd name="T17" fmla="*/ 2 h 719"/>
              <a:gd name="T18" fmla="*/ 287 w 718"/>
              <a:gd name="T19" fmla="*/ 8 h 719"/>
              <a:gd name="T20" fmla="*/ 236 w 718"/>
              <a:gd name="T21" fmla="*/ 22 h 719"/>
              <a:gd name="T22" fmla="*/ 188 w 718"/>
              <a:gd name="T23" fmla="*/ 45 h 719"/>
              <a:gd name="T24" fmla="*/ 144 w 718"/>
              <a:gd name="T25" fmla="*/ 72 h 719"/>
              <a:gd name="T26" fmla="*/ 106 w 718"/>
              <a:gd name="T27" fmla="*/ 106 h 719"/>
              <a:gd name="T28" fmla="*/ 71 w 718"/>
              <a:gd name="T29" fmla="*/ 145 h 719"/>
              <a:gd name="T30" fmla="*/ 44 w 718"/>
              <a:gd name="T31" fmla="*/ 189 h 719"/>
              <a:gd name="T32" fmla="*/ 22 w 718"/>
              <a:gd name="T33" fmla="*/ 237 h 719"/>
              <a:gd name="T34" fmla="*/ 7 w 718"/>
              <a:gd name="T35" fmla="*/ 289 h 719"/>
              <a:gd name="T36" fmla="*/ 1 w 718"/>
              <a:gd name="T37" fmla="*/ 342 h 719"/>
              <a:gd name="T38" fmla="*/ 2 w 718"/>
              <a:gd name="T39" fmla="*/ 397 h 719"/>
              <a:gd name="T40" fmla="*/ 12 w 718"/>
              <a:gd name="T41" fmla="*/ 450 h 719"/>
              <a:gd name="T42" fmla="*/ 28 w 718"/>
              <a:gd name="T43" fmla="*/ 501 h 719"/>
              <a:gd name="T44" fmla="*/ 51 w 718"/>
              <a:gd name="T45" fmla="*/ 547 h 719"/>
              <a:gd name="T46" fmla="*/ 82 w 718"/>
              <a:gd name="T47" fmla="*/ 589 h 719"/>
              <a:gd name="T48" fmla="*/ 118 w 718"/>
              <a:gd name="T49" fmla="*/ 627 h 719"/>
              <a:gd name="T50" fmla="*/ 159 w 718"/>
              <a:gd name="T51" fmla="*/ 659 h 719"/>
              <a:gd name="T52" fmla="*/ 204 w 718"/>
              <a:gd name="T53" fmla="*/ 684 h 719"/>
              <a:gd name="T54" fmla="*/ 252 w 718"/>
              <a:gd name="T55" fmla="*/ 704 h 719"/>
              <a:gd name="T56" fmla="*/ 304 w 718"/>
              <a:gd name="T57" fmla="*/ 716 h 719"/>
              <a:gd name="T58" fmla="*/ 360 w 718"/>
              <a:gd name="T59" fmla="*/ 719 h 719"/>
              <a:gd name="T60" fmla="*/ 414 w 718"/>
              <a:gd name="T61" fmla="*/ 716 h 719"/>
              <a:gd name="T62" fmla="*/ 466 w 718"/>
              <a:gd name="T63" fmla="*/ 704 h 719"/>
              <a:gd name="T64" fmla="*/ 515 w 718"/>
              <a:gd name="T65" fmla="*/ 684 h 719"/>
              <a:gd name="T66" fmla="*/ 561 w 718"/>
              <a:gd name="T67" fmla="*/ 659 h 719"/>
              <a:gd name="T68" fmla="*/ 600 w 718"/>
              <a:gd name="T69" fmla="*/ 627 h 719"/>
              <a:gd name="T70" fmla="*/ 637 w 718"/>
              <a:gd name="T71" fmla="*/ 589 h 719"/>
              <a:gd name="T72" fmla="*/ 667 w 718"/>
              <a:gd name="T73" fmla="*/ 547 h 719"/>
              <a:gd name="T74" fmla="*/ 691 w 718"/>
              <a:gd name="T75" fmla="*/ 501 h 719"/>
              <a:gd name="T76" fmla="*/ 707 w 718"/>
              <a:gd name="T77" fmla="*/ 450 h 719"/>
              <a:gd name="T78" fmla="*/ 716 w 718"/>
              <a:gd name="T79" fmla="*/ 397 h 719"/>
              <a:gd name="T80" fmla="*/ 718 w 718"/>
              <a:gd name="T81" fmla="*/ 342 h 719"/>
              <a:gd name="T82" fmla="*/ 712 w 718"/>
              <a:gd name="T83" fmla="*/ 289 h 719"/>
              <a:gd name="T84" fmla="*/ 696 w 718"/>
              <a:gd name="T85" fmla="*/ 237 h 719"/>
              <a:gd name="T86" fmla="*/ 675 w 718"/>
              <a:gd name="T87" fmla="*/ 189 h 719"/>
              <a:gd name="T88" fmla="*/ 647 w 718"/>
              <a:gd name="T89" fmla="*/ 145 h 719"/>
              <a:gd name="T90" fmla="*/ 614 w 718"/>
              <a:gd name="T91" fmla="*/ 106 h 719"/>
              <a:gd name="T92" fmla="*/ 574 w 718"/>
              <a:gd name="T93" fmla="*/ 72 h 719"/>
              <a:gd name="T94" fmla="*/ 531 w 718"/>
              <a:gd name="T95" fmla="*/ 45 h 719"/>
              <a:gd name="T96" fmla="*/ 483 w 718"/>
              <a:gd name="T97" fmla="*/ 22 h 719"/>
              <a:gd name="T98" fmla="*/ 431 w 718"/>
              <a:gd name="T99" fmla="*/ 8 h 719"/>
              <a:gd name="T100" fmla="*/ 377 w 718"/>
              <a:gd name="T101" fmla="*/ 2 h 7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718" h="719">
                <a:moveTo>
                  <a:pt x="519" y="263"/>
                </a:moveTo>
                <a:lnTo>
                  <a:pt x="292" y="475"/>
                </a:lnTo>
                <a:lnTo>
                  <a:pt x="288" y="477"/>
                </a:lnTo>
                <a:lnTo>
                  <a:pt x="283" y="479"/>
                </a:lnTo>
                <a:lnTo>
                  <a:pt x="279" y="477"/>
                </a:lnTo>
                <a:lnTo>
                  <a:pt x="276" y="475"/>
                </a:lnTo>
                <a:lnTo>
                  <a:pt x="199" y="400"/>
                </a:lnTo>
                <a:lnTo>
                  <a:pt x="197" y="396"/>
                </a:lnTo>
                <a:lnTo>
                  <a:pt x="196" y="391"/>
                </a:lnTo>
                <a:lnTo>
                  <a:pt x="197" y="387"/>
                </a:lnTo>
                <a:lnTo>
                  <a:pt x="199" y="382"/>
                </a:lnTo>
                <a:lnTo>
                  <a:pt x="204" y="380"/>
                </a:lnTo>
                <a:lnTo>
                  <a:pt x="208" y="379"/>
                </a:lnTo>
                <a:lnTo>
                  <a:pt x="213" y="380"/>
                </a:lnTo>
                <a:lnTo>
                  <a:pt x="217" y="382"/>
                </a:lnTo>
                <a:lnTo>
                  <a:pt x="284" y="450"/>
                </a:lnTo>
                <a:lnTo>
                  <a:pt x="502" y="247"/>
                </a:lnTo>
                <a:lnTo>
                  <a:pt x="506" y="243"/>
                </a:lnTo>
                <a:lnTo>
                  <a:pt x="511" y="243"/>
                </a:lnTo>
                <a:lnTo>
                  <a:pt x="515" y="243"/>
                </a:lnTo>
                <a:lnTo>
                  <a:pt x="519" y="247"/>
                </a:lnTo>
                <a:lnTo>
                  <a:pt x="522" y="251"/>
                </a:lnTo>
                <a:lnTo>
                  <a:pt x="522" y="255"/>
                </a:lnTo>
                <a:lnTo>
                  <a:pt x="521" y="260"/>
                </a:lnTo>
                <a:lnTo>
                  <a:pt x="519" y="263"/>
                </a:lnTo>
                <a:close/>
                <a:moveTo>
                  <a:pt x="360" y="0"/>
                </a:moveTo>
                <a:lnTo>
                  <a:pt x="341" y="2"/>
                </a:lnTo>
                <a:lnTo>
                  <a:pt x="322" y="3"/>
                </a:lnTo>
                <a:lnTo>
                  <a:pt x="304" y="5"/>
                </a:lnTo>
                <a:lnTo>
                  <a:pt x="287" y="8"/>
                </a:lnTo>
                <a:lnTo>
                  <a:pt x="269" y="13"/>
                </a:lnTo>
                <a:lnTo>
                  <a:pt x="252" y="17"/>
                </a:lnTo>
                <a:lnTo>
                  <a:pt x="236" y="22"/>
                </a:lnTo>
                <a:lnTo>
                  <a:pt x="219" y="29"/>
                </a:lnTo>
                <a:lnTo>
                  <a:pt x="204" y="37"/>
                </a:lnTo>
                <a:lnTo>
                  <a:pt x="188" y="45"/>
                </a:lnTo>
                <a:lnTo>
                  <a:pt x="173" y="53"/>
                </a:lnTo>
                <a:lnTo>
                  <a:pt x="159" y="62"/>
                </a:lnTo>
                <a:lnTo>
                  <a:pt x="144" y="72"/>
                </a:lnTo>
                <a:lnTo>
                  <a:pt x="131" y="83"/>
                </a:lnTo>
                <a:lnTo>
                  <a:pt x="118" y="94"/>
                </a:lnTo>
                <a:lnTo>
                  <a:pt x="106" y="106"/>
                </a:lnTo>
                <a:lnTo>
                  <a:pt x="93" y="119"/>
                </a:lnTo>
                <a:lnTo>
                  <a:pt x="82" y="132"/>
                </a:lnTo>
                <a:lnTo>
                  <a:pt x="71" y="145"/>
                </a:lnTo>
                <a:lnTo>
                  <a:pt x="61" y="159"/>
                </a:lnTo>
                <a:lnTo>
                  <a:pt x="51" y="174"/>
                </a:lnTo>
                <a:lnTo>
                  <a:pt x="44" y="189"/>
                </a:lnTo>
                <a:lnTo>
                  <a:pt x="35" y="205"/>
                </a:lnTo>
                <a:lnTo>
                  <a:pt x="28" y="221"/>
                </a:lnTo>
                <a:lnTo>
                  <a:pt x="22" y="237"/>
                </a:lnTo>
                <a:lnTo>
                  <a:pt x="16" y="253"/>
                </a:lnTo>
                <a:lnTo>
                  <a:pt x="12" y="271"/>
                </a:lnTo>
                <a:lnTo>
                  <a:pt x="7" y="289"/>
                </a:lnTo>
                <a:lnTo>
                  <a:pt x="4" y="305"/>
                </a:lnTo>
                <a:lnTo>
                  <a:pt x="2" y="324"/>
                </a:lnTo>
                <a:lnTo>
                  <a:pt x="1" y="342"/>
                </a:lnTo>
                <a:lnTo>
                  <a:pt x="0" y="360"/>
                </a:lnTo>
                <a:lnTo>
                  <a:pt x="1" y="379"/>
                </a:lnTo>
                <a:lnTo>
                  <a:pt x="2" y="397"/>
                </a:lnTo>
                <a:lnTo>
                  <a:pt x="4" y="416"/>
                </a:lnTo>
                <a:lnTo>
                  <a:pt x="7" y="433"/>
                </a:lnTo>
                <a:lnTo>
                  <a:pt x="12" y="450"/>
                </a:lnTo>
                <a:lnTo>
                  <a:pt x="16" y="467"/>
                </a:lnTo>
                <a:lnTo>
                  <a:pt x="22" y="484"/>
                </a:lnTo>
                <a:lnTo>
                  <a:pt x="28" y="501"/>
                </a:lnTo>
                <a:lnTo>
                  <a:pt x="35" y="516"/>
                </a:lnTo>
                <a:lnTo>
                  <a:pt x="44" y="532"/>
                </a:lnTo>
                <a:lnTo>
                  <a:pt x="51" y="547"/>
                </a:lnTo>
                <a:lnTo>
                  <a:pt x="61" y="561"/>
                </a:lnTo>
                <a:lnTo>
                  <a:pt x="71" y="576"/>
                </a:lnTo>
                <a:lnTo>
                  <a:pt x="82" y="589"/>
                </a:lnTo>
                <a:lnTo>
                  <a:pt x="93" y="602"/>
                </a:lnTo>
                <a:lnTo>
                  <a:pt x="106" y="614"/>
                </a:lnTo>
                <a:lnTo>
                  <a:pt x="118" y="627"/>
                </a:lnTo>
                <a:lnTo>
                  <a:pt x="131" y="638"/>
                </a:lnTo>
                <a:lnTo>
                  <a:pt x="144" y="649"/>
                </a:lnTo>
                <a:lnTo>
                  <a:pt x="159" y="659"/>
                </a:lnTo>
                <a:lnTo>
                  <a:pt x="173" y="667"/>
                </a:lnTo>
                <a:lnTo>
                  <a:pt x="188" y="676"/>
                </a:lnTo>
                <a:lnTo>
                  <a:pt x="204" y="684"/>
                </a:lnTo>
                <a:lnTo>
                  <a:pt x="219" y="692"/>
                </a:lnTo>
                <a:lnTo>
                  <a:pt x="236" y="698"/>
                </a:lnTo>
                <a:lnTo>
                  <a:pt x="252" y="704"/>
                </a:lnTo>
                <a:lnTo>
                  <a:pt x="269" y="708"/>
                </a:lnTo>
                <a:lnTo>
                  <a:pt x="287" y="713"/>
                </a:lnTo>
                <a:lnTo>
                  <a:pt x="304" y="716"/>
                </a:lnTo>
                <a:lnTo>
                  <a:pt x="322" y="718"/>
                </a:lnTo>
                <a:lnTo>
                  <a:pt x="341" y="719"/>
                </a:lnTo>
                <a:lnTo>
                  <a:pt x="360" y="719"/>
                </a:lnTo>
                <a:lnTo>
                  <a:pt x="377" y="719"/>
                </a:lnTo>
                <a:lnTo>
                  <a:pt x="396" y="718"/>
                </a:lnTo>
                <a:lnTo>
                  <a:pt x="414" y="716"/>
                </a:lnTo>
                <a:lnTo>
                  <a:pt x="431" y="713"/>
                </a:lnTo>
                <a:lnTo>
                  <a:pt x="449" y="708"/>
                </a:lnTo>
                <a:lnTo>
                  <a:pt x="466" y="704"/>
                </a:lnTo>
                <a:lnTo>
                  <a:pt x="483" y="698"/>
                </a:lnTo>
                <a:lnTo>
                  <a:pt x="499" y="692"/>
                </a:lnTo>
                <a:lnTo>
                  <a:pt x="515" y="684"/>
                </a:lnTo>
                <a:lnTo>
                  <a:pt x="531" y="676"/>
                </a:lnTo>
                <a:lnTo>
                  <a:pt x="545" y="667"/>
                </a:lnTo>
                <a:lnTo>
                  <a:pt x="561" y="659"/>
                </a:lnTo>
                <a:lnTo>
                  <a:pt x="574" y="649"/>
                </a:lnTo>
                <a:lnTo>
                  <a:pt x="588" y="638"/>
                </a:lnTo>
                <a:lnTo>
                  <a:pt x="600" y="627"/>
                </a:lnTo>
                <a:lnTo>
                  <a:pt x="614" y="614"/>
                </a:lnTo>
                <a:lnTo>
                  <a:pt x="626" y="602"/>
                </a:lnTo>
                <a:lnTo>
                  <a:pt x="637" y="589"/>
                </a:lnTo>
                <a:lnTo>
                  <a:pt x="647" y="576"/>
                </a:lnTo>
                <a:lnTo>
                  <a:pt x="658" y="561"/>
                </a:lnTo>
                <a:lnTo>
                  <a:pt x="667" y="547"/>
                </a:lnTo>
                <a:lnTo>
                  <a:pt x="675" y="532"/>
                </a:lnTo>
                <a:lnTo>
                  <a:pt x="683" y="516"/>
                </a:lnTo>
                <a:lnTo>
                  <a:pt x="691" y="501"/>
                </a:lnTo>
                <a:lnTo>
                  <a:pt x="696" y="484"/>
                </a:lnTo>
                <a:lnTo>
                  <a:pt x="702" y="467"/>
                </a:lnTo>
                <a:lnTo>
                  <a:pt x="707" y="450"/>
                </a:lnTo>
                <a:lnTo>
                  <a:pt x="712" y="433"/>
                </a:lnTo>
                <a:lnTo>
                  <a:pt x="714" y="416"/>
                </a:lnTo>
                <a:lnTo>
                  <a:pt x="716" y="397"/>
                </a:lnTo>
                <a:lnTo>
                  <a:pt x="718" y="379"/>
                </a:lnTo>
                <a:lnTo>
                  <a:pt x="718" y="360"/>
                </a:lnTo>
                <a:lnTo>
                  <a:pt x="718" y="342"/>
                </a:lnTo>
                <a:lnTo>
                  <a:pt x="716" y="324"/>
                </a:lnTo>
                <a:lnTo>
                  <a:pt x="714" y="305"/>
                </a:lnTo>
                <a:lnTo>
                  <a:pt x="712" y="289"/>
                </a:lnTo>
                <a:lnTo>
                  <a:pt x="707" y="271"/>
                </a:lnTo>
                <a:lnTo>
                  <a:pt x="702" y="253"/>
                </a:lnTo>
                <a:lnTo>
                  <a:pt x="696" y="237"/>
                </a:lnTo>
                <a:lnTo>
                  <a:pt x="691" y="221"/>
                </a:lnTo>
                <a:lnTo>
                  <a:pt x="683" y="205"/>
                </a:lnTo>
                <a:lnTo>
                  <a:pt x="675" y="189"/>
                </a:lnTo>
                <a:lnTo>
                  <a:pt x="667" y="174"/>
                </a:lnTo>
                <a:lnTo>
                  <a:pt x="658" y="159"/>
                </a:lnTo>
                <a:lnTo>
                  <a:pt x="647" y="145"/>
                </a:lnTo>
                <a:lnTo>
                  <a:pt x="637" y="132"/>
                </a:lnTo>
                <a:lnTo>
                  <a:pt x="626" y="119"/>
                </a:lnTo>
                <a:lnTo>
                  <a:pt x="614" y="106"/>
                </a:lnTo>
                <a:lnTo>
                  <a:pt x="600" y="94"/>
                </a:lnTo>
                <a:lnTo>
                  <a:pt x="588" y="83"/>
                </a:lnTo>
                <a:lnTo>
                  <a:pt x="574" y="72"/>
                </a:lnTo>
                <a:lnTo>
                  <a:pt x="561" y="62"/>
                </a:lnTo>
                <a:lnTo>
                  <a:pt x="545" y="53"/>
                </a:lnTo>
                <a:lnTo>
                  <a:pt x="531" y="45"/>
                </a:lnTo>
                <a:lnTo>
                  <a:pt x="515" y="37"/>
                </a:lnTo>
                <a:lnTo>
                  <a:pt x="499" y="29"/>
                </a:lnTo>
                <a:lnTo>
                  <a:pt x="483" y="22"/>
                </a:lnTo>
                <a:lnTo>
                  <a:pt x="466" y="17"/>
                </a:lnTo>
                <a:lnTo>
                  <a:pt x="449" y="13"/>
                </a:lnTo>
                <a:lnTo>
                  <a:pt x="431" y="8"/>
                </a:lnTo>
                <a:lnTo>
                  <a:pt x="414" y="5"/>
                </a:lnTo>
                <a:lnTo>
                  <a:pt x="396" y="3"/>
                </a:lnTo>
                <a:lnTo>
                  <a:pt x="377" y="2"/>
                </a:lnTo>
                <a:lnTo>
                  <a:pt x="360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Flowchart: Off-page Connector 10">
            <a:extLst>
              <a:ext uri="{FF2B5EF4-FFF2-40B4-BE49-F238E27FC236}">
                <a16:creationId xmlns:a16="http://schemas.microsoft.com/office/drawing/2014/main" id="{295D732E-4CCD-475D-B40E-2C4CB6FC2777}"/>
              </a:ext>
            </a:extLst>
          </p:cNvPr>
          <p:cNvSpPr/>
          <p:nvPr/>
        </p:nvSpPr>
        <p:spPr>
          <a:xfrm>
            <a:off x="5894688" y="5059381"/>
            <a:ext cx="1857858" cy="1585573"/>
          </a:xfrm>
          <a:prstGeom prst="flowChartOffpageConnector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latin typeface="+mj-lt"/>
              </a:rPr>
              <a:t>Вычислительная мощность</a:t>
            </a:r>
            <a:endParaRPr lang="en-US" dirty="0">
              <a:latin typeface="+mj-lt"/>
            </a:endParaRPr>
          </a:p>
        </p:txBody>
      </p:sp>
      <p:sp>
        <p:nvSpPr>
          <p:cNvPr id="25" name="Freeform 1668">
            <a:extLst>
              <a:ext uri="{FF2B5EF4-FFF2-40B4-BE49-F238E27FC236}">
                <a16:creationId xmlns:a16="http://schemas.microsoft.com/office/drawing/2014/main" id="{8DAD2990-0F9A-4C26-B619-54B9F1051945}"/>
              </a:ext>
            </a:extLst>
          </p:cNvPr>
          <p:cNvSpPr>
            <a:spLocks noEditPoints="1"/>
          </p:cNvSpPr>
          <p:nvPr/>
        </p:nvSpPr>
        <p:spPr bwMode="auto">
          <a:xfrm>
            <a:off x="6593637" y="6082211"/>
            <a:ext cx="459960" cy="459960"/>
          </a:xfrm>
          <a:custGeom>
            <a:avLst/>
            <a:gdLst>
              <a:gd name="T0" fmla="*/ 288 w 718"/>
              <a:gd name="T1" fmla="*/ 477 h 719"/>
              <a:gd name="T2" fmla="*/ 276 w 718"/>
              <a:gd name="T3" fmla="*/ 475 h 719"/>
              <a:gd name="T4" fmla="*/ 196 w 718"/>
              <a:gd name="T5" fmla="*/ 391 h 719"/>
              <a:gd name="T6" fmla="*/ 204 w 718"/>
              <a:gd name="T7" fmla="*/ 380 h 719"/>
              <a:gd name="T8" fmla="*/ 217 w 718"/>
              <a:gd name="T9" fmla="*/ 382 h 719"/>
              <a:gd name="T10" fmla="*/ 506 w 718"/>
              <a:gd name="T11" fmla="*/ 243 h 719"/>
              <a:gd name="T12" fmla="*/ 519 w 718"/>
              <a:gd name="T13" fmla="*/ 247 h 719"/>
              <a:gd name="T14" fmla="*/ 521 w 718"/>
              <a:gd name="T15" fmla="*/ 260 h 719"/>
              <a:gd name="T16" fmla="*/ 341 w 718"/>
              <a:gd name="T17" fmla="*/ 2 h 719"/>
              <a:gd name="T18" fmla="*/ 287 w 718"/>
              <a:gd name="T19" fmla="*/ 8 h 719"/>
              <a:gd name="T20" fmla="*/ 236 w 718"/>
              <a:gd name="T21" fmla="*/ 22 h 719"/>
              <a:gd name="T22" fmla="*/ 188 w 718"/>
              <a:gd name="T23" fmla="*/ 45 h 719"/>
              <a:gd name="T24" fmla="*/ 144 w 718"/>
              <a:gd name="T25" fmla="*/ 72 h 719"/>
              <a:gd name="T26" fmla="*/ 106 w 718"/>
              <a:gd name="T27" fmla="*/ 106 h 719"/>
              <a:gd name="T28" fmla="*/ 71 w 718"/>
              <a:gd name="T29" fmla="*/ 145 h 719"/>
              <a:gd name="T30" fmla="*/ 44 w 718"/>
              <a:gd name="T31" fmla="*/ 189 h 719"/>
              <a:gd name="T32" fmla="*/ 22 w 718"/>
              <a:gd name="T33" fmla="*/ 237 h 719"/>
              <a:gd name="T34" fmla="*/ 7 w 718"/>
              <a:gd name="T35" fmla="*/ 289 h 719"/>
              <a:gd name="T36" fmla="*/ 1 w 718"/>
              <a:gd name="T37" fmla="*/ 342 h 719"/>
              <a:gd name="T38" fmla="*/ 2 w 718"/>
              <a:gd name="T39" fmla="*/ 397 h 719"/>
              <a:gd name="T40" fmla="*/ 12 w 718"/>
              <a:gd name="T41" fmla="*/ 450 h 719"/>
              <a:gd name="T42" fmla="*/ 28 w 718"/>
              <a:gd name="T43" fmla="*/ 501 h 719"/>
              <a:gd name="T44" fmla="*/ 51 w 718"/>
              <a:gd name="T45" fmla="*/ 547 h 719"/>
              <a:gd name="T46" fmla="*/ 82 w 718"/>
              <a:gd name="T47" fmla="*/ 589 h 719"/>
              <a:gd name="T48" fmla="*/ 118 w 718"/>
              <a:gd name="T49" fmla="*/ 627 h 719"/>
              <a:gd name="T50" fmla="*/ 159 w 718"/>
              <a:gd name="T51" fmla="*/ 659 h 719"/>
              <a:gd name="T52" fmla="*/ 204 w 718"/>
              <a:gd name="T53" fmla="*/ 684 h 719"/>
              <a:gd name="T54" fmla="*/ 252 w 718"/>
              <a:gd name="T55" fmla="*/ 704 h 719"/>
              <a:gd name="T56" fmla="*/ 304 w 718"/>
              <a:gd name="T57" fmla="*/ 716 h 719"/>
              <a:gd name="T58" fmla="*/ 360 w 718"/>
              <a:gd name="T59" fmla="*/ 719 h 719"/>
              <a:gd name="T60" fmla="*/ 414 w 718"/>
              <a:gd name="T61" fmla="*/ 716 h 719"/>
              <a:gd name="T62" fmla="*/ 466 w 718"/>
              <a:gd name="T63" fmla="*/ 704 h 719"/>
              <a:gd name="T64" fmla="*/ 515 w 718"/>
              <a:gd name="T65" fmla="*/ 684 h 719"/>
              <a:gd name="T66" fmla="*/ 561 w 718"/>
              <a:gd name="T67" fmla="*/ 659 h 719"/>
              <a:gd name="T68" fmla="*/ 600 w 718"/>
              <a:gd name="T69" fmla="*/ 627 h 719"/>
              <a:gd name="T70" fmla="*/ 637 w 718"/>
              <a:gd name="T71" fmla="*/ 589 h 719"/>
              <a:gd name="T72" fmla="*/ 667 w 718"/>
              <a:gd name="T73" fmla="*/ 547 h 719"/>
              <a:gd name="T74" fmla="*/ 691 w 718"/>
              <a:gd name="T75" fmla="*/ 501 h 719"/>
              <a:gd name="T76" fmla="*/ 707 w 718"/>
              <a:gd name="T77" fmla="*/ 450 h 719"/>
              <a:gd name="T78" fmla="*/ 716 w 718"/>
              <a:gd name="T79" fmla="*/ 397 h 719"/>
              <a:gd name="T80" fmla="*/ 718 w 718"/>
              <a:gd name="T81" fmla="*/ 342 h 719"/>
              <a:gd name="T82" fmla="*/ 712 w 718"/>
              <a:gd name="T83" fmla="*/ 289 h 719"/>
              <a:gd name="T84" fmla="*/ 696 w 718"/>
              <a:gd name="T85" fmla="*/ 237 h 719"/>
              <a:gd name="T86" fmla="*/ 675 w 718"/>
              <a:gd name="T87" fmla="*/ 189 h 719"/>
              <a:gd name="T88" fmla="*/ 647 w 718"/>
              <a:gd name="T89" fmla="*/ 145 h 719"/>
              <a:gd name="T90" fmla="*/ 614 w 718"/>
              <a:gd name="T91" fmla="*/ 106 h 719"/>
              <a:gd name="T92" fmla="*/ 574 w 718"/>
              <a:gd name="T93" fmla="*/ 72 h 719"/>
              <a:gd name="T94" fmla="*/ 531 w 718"/>
              <a:gd name="T95" fmla="*/ 45 h 719"/>
              <a:gd name="T96" fmla="*/ 483 w 718"/>
              <a:gd name="T97" fmla="*/ 22 h 719"/>
              <a:gd name="T98" fmla="*/ 431 w 718"/>
              <a:gd name="T99" fmla="*/ 8 h 719"/>
              <a:gd name="T100" fmla="*/ 377 w 718"/>
              <a:gd name="T101" fmla="*/ 2 h 7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718" h="719">
                <a:moveTo>
                  <a:pt x="519" y="263"/>
                </a:moveTo>
                <a:lnTo>
                  <a:pt x="292" y="475"/>
                </a:lnTo>
                <a:lnTo>
                  <a:pt x="288" y="477"/>
                </a:lnTo>
                <a:lnTo>
                  <a:pt x="283" y="479"/>
                </a:lnTo>
                <a:lnTo>
                  <a:pt x="279" y="477"/>
                </a:lnTo>
                <a:lnTo>
                  <a:pt x="276" y="475"/>
                </a:lnTo>
                <a:lnTo>
                  <a:pt x="199" y="400"/>
                </a:lnTo>
                <a:lnTo>
                  <a:pt x="197" y="396"/>
                </a:lnTo>
                <a:lnTo>
                  <a:pt x="196" y="391"/>
                </a:lnTo>
                <a:lnTo>
                  <a:pt x="197" y="387"/>
                </a:lnTo>
                <a:lnTo>
                  <a:pt x="199" y="382"/>
                </a:lnTo>
                <a:lnTo>
                  <a:pt x="204" y="380"/>
                </a:lnTo>
                <a:lnTo>
                  <a:pt x="208" y="379"/>
                </a:lnTo>
                <a:lnTo>
                  <a:pt x="213" y="380"/>
                </a:lnTo>
                <a:lnTo>
                  <a:pt x="217" y="382"/>
                </a:lnTo>
                <a:lnTo>
                  <a:pt x="284" y="450"/>
                </a:lnTo>
                <a:lnTo>
                  <a:pt x="502" y="247"/>
                </a:lnTo>
                <a:lnTo>
                  <a:pt x="506" y="243"/>
                </a:lnTo>
                <a:lnTo>
                  <a:pt x="511" y="243"/>
                </a:lnTo>
                <a:lnTo>
                  <a:pt x="515" y="243"/>
                </a:lnTo>
                <a:lnTo>
                  <a:pt x="519" y="247"/>
                </a:lnTo>
                <a:lnTo>
                  <a:pt x="522" y="251"/>
                </a:lnTo>
                <a:lnTo>
                  <a:pt x="522" y="255"/>
                </a:lnTo>
                <a:lnTo>
                  <a:pt x="521" y="260"/>
                </a:lnTo>
                <a:lnTo>
                  <a:pt x="519" y="263"/>
                </a:lnTo>
                <a:close/>
                <a:moveTo>
                  <a:pt x="360" y="0"/>
                </a:moveTo>
                <a:lnTo>
                  <a:pt x="341" y="2"/>
                </a:lnTo>
                <a:lnTo>
                  <a:pt x="322" y="3"/>
                </a:lnTo>
                <a:lnTo>
                  <a:pt x="304" y="5"/>
                </a:lnTo>
                <a:lnTo>
                  <a:pt x="287" y="8"/>
                </a:lnTo>
                <a:lnTo>
                  <a:pt x="269" y="13"/>
                </a:lnTo>
                <a:lnTo>
                  <a:pt x="252" y="17"/>
                </a:lnTo>
                <a:lnTo>
                  <a:pt x="236" y="22"/>
                </a:lnTo>
                <a:lnTo>
                  <a:pt x="219" y="29"/>
                </a:lnTo>
                <a:lnTo>
                  <a:pt x="204" y="37"/>
                </a:lnTo>
                <a:lnTo>
                  <a:pt x="188" y="45"/>
                </a:lnTo>
                <a:lnTo>
                  <a:pt x="173" y="53"/>
                </a:lnTo>
                <a:lnTo>
                  <a:pt x="159" y="62"/>
                </a:lnTo>
                <a:lnTo>
                  <a:pt x="144" y="72"/>
                </a:lnTo>
                <a:lnTo>
                  <a:pt x="131" y="83"/>
                </a:lnTo>
                <a:lnTo>
                  <a:pt x="118" y="94"/>
                </a:lnTo>
                <a:lnTo>
                  <a:pt x="106" y="106"/>
                </a:lnTo>
                <a:lnTo>
                  <a:pt x="93" y="119"/>
                </a:lnTo>
                <a:lnTo>
                  <a:pt x="82" y="132"/>
                </a:lnTo>
                <a:lnTo>
                  <a:pt x="71" y="145"/>
                </a:lnTo>
                <a:lnTo>
                  <a:pt x="61" y="159"/>
                </a:lnTo>
                <a:lnTo>
                  <a:pt x="51" y="174"/>
                </a:lnTo>
                <a:lnTo>
                  <a:pt x="44" y="189"/>
                </a:lnTo>
                <a:lnTo>
                  <a:pt x="35" y="205"/>
                </a:lnTo>
                <a:lnTo>
                  <a:pt x="28" y="221"/>
                </a:lnTo>
                <a:lnTo>
                  <a:pt x="22" y="237"/>
                </a:lnTo>
                <a:lnTo>
                  <a:pt x="16" y="253"/>
                </a:lnTo>
                <a:lnTo>
                  <a:pt x="12" y="271"/>
                </a:lnTo>
                <a:lnTo>
                  <a:pt x="7" y="289"/>
                </a:lnTo>
                <a:lnTo>
                  <a:pt x="4" y="305"/>
                </a:lnTo>
                <a:lnTo>
                  <a:pt x="2" y="324"/>
                </a:lnTo>
                <a:lnTo>
                  <a:pt x="1" y="342"/>
                </a:lnTo>
                <a:lnTo>
                  <a:pt x="0" y="360"/>
                </a:lnTo>
                <a:lnTo>
                  <a:pt x="1" y="379"/>
                </a:lnTo>
                <a:lnTo>
                  <a:pt x="2" y="397"/>
                </a:lnTo>
                <a:lnTo>
                  <a:pt x="4" y="416"/>
                </a:lnTo>
                <a:lnTo>
                  <a:pt x="7" y="433"/>
                </a:lnTo>
                <a:lnTo>
                  <a:pt x="12" y="450"/>
                </a:lnTo>
                <a:lnTo>
                  <a:pt x="16" y="467"/>
                </a:lnTo>
                <a:lnTo>
                  <a:pt x="22" y="484"/>
                </a:lnTo>
                <a:lnTo>
                  <a:pt x="28" y="501"/>
                </a:lnTo>
                <a:lnTo>
                  <a:pt x="35" y="516"/>
                </a:lnTo>
                <a:lnTo>
                  <a:pt x="44" y="532"/>
                </a:lnTo>
                <a:lnTo>
                  <a:pt x="51" y="547"/>
                </a:lnTo>
                <a:lnTo>
                  <a:pt x="61" y="561"/>
                </a:lnTo>
                <a:lnTo>
                  <a:pt x="71" y="576"/>
                </a:lnTo>
                <a:lnTo>
                  <a:pt x="82" y="589"/>
                </a:lnTo>
                <a:lnTo>
                  <a:pt x="93" y="602"/>
                </a:lnTo>
                <a:lnTo>
                  <a:pt x="106" y="614"/>
                </a:lnTo>
                <a:lnTo>
                  <a:pt x="118" y="627"/>
                </a:lnTo>
                <a:lnTo>
                  <a:pt x="131" y="638"/>
                </a:lnTo>
                <a:lnTo>
                  <a:pt x="144" y="649"/>
                </a:lnTo>
                <a:lnTo>
                  <a:pt x="159" y="659"/>
                </a:lnTo>
                <a:lnTo>
                  <a:pt x="173" y="667"/>
                </a:lnTo>
                <a:lnTo>
                  <a:pt x="188" y="676"/>
                </a:lnTo>
                <a:lnTo>
                  <a:pt x="204" y="684"/>
                </a:lnTo>
                <a:lnTo>
                  <a:pt x="219" y="692"/>
                </a:lnTo>
                <a:lnTo>
                  <a:pt x="236" y="698"/>
                </a:lnTo>
                <a:lnTo>
                  <a:pt x="252" y="704"/>
                </a:lnTo>
                <a:lnTo>
                  <a:pt x="269" y="708"/>
                </a:lnTo>
                <a:lnTo>
                  <a:pt x="287" y="713"/>
                </a:lnTo>
                <a:lnTo>
                  <a:pt x="304" y="716"/>
                </a:lnTo>
                <a:lnTo>
                  <a:pt x="322" y="718"/>
                </a:lnTo>
                <a:lnTo>
                  <a:pt x="341" y="719"/>
                </a:lnTo>
                <a:lnTo>
                  <a:pt x="360" y="719"/>
                </a:lnTo>
                <a:lnTo>
                  <a:pt x="377" y="719"/>
                </a:lnTo>
                <a:lnTo>
                  <a:pt x="396" y="718"/>
                </a:lnTo>
                <a:lnTo>
                  <a:pt x="414" y="716"/>
                </a:lnTo>
                <a:lnTo>
                  <a:pt x="431" y="713"/>
                </a:lnTo>
                <a:lnTo>
                  <a:pt x="449" y="708"/>
                </a:lnTo>
                <a:lnTo>
                  <a:pt x="466" y="704"/>
                </a:lnTo>
                <a:lnTo>
                  <a:pt x="483" y="698"/>
                </a:lnTo>
                <a:lnTo>
                  <a:pt x="499" y="692"/>
                </a:lnTo>
                <a:lnTo>
                  <a:pt x="515" y="684"/>
                </a:lnTo>
                <a:lnTo>
                  <a:pt x="531" y="676"/>
                </a:lnTo>
                <a:lnTo>
                  <a:pt x="545" y="667"/>
                </a:lnTo>
                <a:lnTo>
                  <a:pt x="561" y="659"/>
                </a:lnTo>
                <a:lnTo>
                  <a:pt x="574" y="649"/>
                </a:lnTo>
                <a:lnTo>
                  <a:pt x="588" y="638"/>
                </a:lnTo>
                <a:lnTo>
                  <a:pt x="600" y="627"/>
                </a:lnTo>
                <a:lnTo>
                  <a:pt x="614" y="614"/>
                </a:lnTo>
                <a:lnTo>
                  <a:pt x="626" y="602"/>
                </a:lnTo>
                <a:lnTo>
                  <a:pt x="637" y="589"/>
                </a:lnTo>
                <a:lnTo>
                  <a:pt x="647" y="576"/>
                </a:lnTo>
                <a:lnTo>
                  <a:pt x="658" y="561"/>
                </a:lnTo>
                <a:lnTo>
                  <a:pt x="667" y="547"/>
                </a:lnTo>
                <a:lnTo>
                  <a:pt x="675" y="532"/>
                </a:lnTo>
                <a:lnTo>
                  <a:pt x="683" y="516"/>
                </a:lnTo>
                <a:lnTo>
                  <a:pt x="691" y="501"/>
                </a:lnTo>
                <a:lnTo>
                  <a:pt x="696" y="484"/>
                </a:lnTo>
                <a:lnTo>
                  <a:pt x="702" y="467"/>
                </a:lnTo>
                <a:lnTo>
                  <a:pt x="707" y="450"/>
                </a:lnTo>
                <a:lnTo>
                  <a:pt x="712" y="433"/>
                </a:lnTo>
                <a:lnTo>
                  <a:pt x="714" y="416"/>
                </a:lnTo>
                <a:lnTo>
                  <a:pt x="716" y="397"/>
                </a:lnTo>
                <a:lnTo>
                  <a:pt x="718" y="379"/>
                </a:lnTo>
                <a:lnTo>
                  <a:pt x="718" y="360"/>
                </a:lnTo>
                <a:lnTo>
                  <a:pt x="718" y="342"/>
                </a:lnTo>
                <a:lnTo>
                  <a:pt x="716" y="324"/>
                </a:lnTo>
                <a:lnTo>
                  <a:pt x="714" y="305"/>
                </a:lnTo>
                <a:lnTo>
                  <a:pt x="712" y="289"/>
                </a:lnTo>
                <a:lnTo>
                  <a:pt x="707" y="271"/>
                </a:lnTo>
                <a:lnTo>
                  <a:pt x="702" y="253"/>
                </a:lnTo>
                <a:lnTo>
                  <a:pt x="696" y="237"/>
                </a:lnTo>
                <a:lnTo>
                  <a:pt x="691" y="221"/>
                </a:lnTo>
                <a:lnTo>
                  <a:pt x="683" y="205"/>
                </a:lnTo>
                <a:lnTo>
                  <a:pt x="675" y="189"/>
                </a:lnTo>
                <a:lnTo>
                  <a:pt x="667" y="174"/>
                </a:lnTo>
                <a:lnTo>
                  <a:pt x="658" y="159"/>
                </a:lnTo>
                <a:lnTo>
                  <a:pt x="647" y="145"/>
                </a:lnTo>
                <a:lnTo>
                  <a:pt x="637" y="132"/>
                </a:lnTo>
                <a:lnTo>
                  <a:pt x="626" y="119"/>
                </a:lnTo>
                <a:lnTo>
                  <a:pt x="614" y="106"/>
                </a:lnTo>
                <a:lnTo>
                  <a:pt x="600" y="94"/>
                </a:lnTo>
                <a:lnTo>
                  <a:pt x="588" y="83"/>
                </a:lnTo>
                <a:lnTo>
                  <a:pt x="574" y="72"/>
                </a:lnTo>
                <a:lnTo>
                  <a:pt x="561" y="62"/>
                </a:lnTo>
                <a:lnTo>
                  <a:pt x="545" y="53"/>
                </a:lnTo>
                <a:lnTo>
                  <a:pt x="531" y="45"/>
                </a:lnTo>
                <a:lnTo>
                  <a:pt x="515" y="37"/>
                </a:lnTo>
                <a:lnTo>
                  <a:pt x="499" y="29"/>
                </a:lnTo>
                <a:lnTo>
                  <a:pt x="483" y="22"/>
                </a:lnTo>
                <a:lnTo>
                  <a:pt x="466" y="17"/>
                </a:lnTo>
                <a:lnTo>
                  <a:pt x="449" y="13"/>
                </a:lnTo>
                <a:lnTo>
                  <a:pt x="431" y="8"/>
                </a:lnTo>
                <a:lnTo>
                  <a:pt x="414" y="5"/>
                </a:lnTo>
                <a:lnTo>
                  <a:pt x="396" y="3"/>
                </a:lnTo>
                <a:lnTo>
                  <a:pt x="377" y="2"/>
                </a:lnTo>
                <a:lnTo>
                  <a:pt x="360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" name="Flowchart: Off-page Connector 10">
            <a:extLst>
              <a:ext uri="{FF2B5EF4-FFF2-40B4-BE49-F238E27FC236}">
                <a16:creationId xmlns:a16="http://schemas.microsoft.com/office/drawing/2014/main" id="{295D732E-4CCD-475D-B40E-2C4CB6FC2777}"/>
              </a:ext>
            </a:extLst>
          </p:cNvPr>
          <p:cNvSpPr/>
          <p:nvPr/>
        </p:nvSpPr>
        <p:spPr>
          <a:xfrm>
            <a:off x="8228220" y="5059380"/>
            <a:ext cx="1857858" cy="1585573"/>
          </a:xfrm>
          <a:prstGeom prst="flowChartOffpageConnector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latin typeface="+mj-lt"/>
              </a:rPr>
              <a:t>Ценовая составляющая</a:t>
            </a:r>
            <a:endParaRPr lang="en-US" dirty="0">
              <a:latin typeface="+mj-lt"/>
            </a:endParaRPr>
          </a:p>
        </p:txBody>
      </p:sp>
      <p:sp>
        <p:nvSpPr>
          <p:cNvPr id="27" name="Freeform 1668">
            <a:extLst>
              <a:ext uri="{FF2B5EF4-FFF2-40B4-BE49-F238E27FC236}">
                <a16:creationId xmlns:a16="http://schemas.microsoft.com/office/drawing/2014/main" id="{8DAD2990-0F9A-4C26-B619-54B9F1051945}"/>
              </a:ext>
            </a:extLst>
          </p:cNvPr>
          <p:cNvSpPr>
            <a:spLocks noEditPoints="1"/>
          </p:cNvSpPr>
          <p:nvPr/>
        </p:nvSpPr>
        <p:spPr bwMode="auto">
          <a:xfrm>
            <a:off x="8927169" y="6055657"/>
            <a:ext cx="459960" cy="459960"/>
          </a:xfrm>
          <a:custGeom>
            <a:avLst/>
            <a:gdLst>
              <a:gd name="T0" fmla="*/ 288 w 718"/>
              <a:gd name="T1" fmla="*/ 477 h 719"/>
              <a:gd name="T2" fmla="*/ 276 w 718"/>
              <a:gd name="T3" fmla="*/ 475 h 719"/>
              <a:gd name="T4" fmla="*/ 196 w 718"/>
              <a:gd name="T5" fmla="*/ 391 h 719"/>
              <a:gd name="T6" fmla="*/ 204 w 718"/>
              <a:gd name="T7" fmla="*/ 380 h 719"/>
              <a:gd name="T8" fmla="*/ 217 w 718"/>
              <a:gd name="T9" fmla="*/ 382 h 719"/>
              <a:gd name="T10" fmla="*/ 506 w 718"/>
              <a:gd name="T11" fmla="*/ 243 h 719"/>
              <a:gd name="T12" fmla="*/ 519 w 718"/>
              <a:gd name="T13" fmla="*/ 247 h 719"/>
              <a:gd name="T14" fmla="*/ 521 w 718"/>
              <a:gd name="T15" fmla="*/ 260 h 719"/>
              <a:gd name="T16" fmla="*/ 341 w 718"/>
              <a:gd name="T17" fmla="*/ 2 h 719"/>
              <a:gd name="T18" fmla="*/ 287 w 718"/>
              <a:gd name="T19" fmla="*/ 8 h 719"/>
              <a:gd name="T20" fmla="*/ 236 w 718"/>
              <a:gd name="T21" fmla="*/ 22 h 719"/>
              <a:gd name="T22" fmla="*/ 188 w 718"/>
              <a:gd name="T23" fmla="*/ 45 h 719"/>
              <a:gd name="T24" fmla="*/ 144 w 718"/>
              <a:gd name="T25" fmla="*/ 72 h 719"/>
              <a:gd name="T26" fmla="*/ 106 w 718"/>
              <a:gd name="T27" fmla="*/ 106 h 719"/>
              <a:gd name="T28" fmla="*/ 71 w 718"/>
              <a:gd name="T29" fmla="*/ 145 h 719"/>
              <a:gd name="T30" fmla="*/ 44 w 718"/>
              <a:gd name="T31" fmla="*/ 189 h 719"/>
              <a:gd name="T32" fmla="*/ 22 w 718"/>
              <a:gd name="T33" fmla="*/ 237 h 719"/>
              <a:gd name="T34" fmla="*/ 7 w 718"/>
              <a:gd name="T35" fmla="*/ 289 h 719"/>
              <a:gd name="T36" fmla="*/ 1 w 718"/>
              <a:gd name="T37" fmla="*/ 342 h 719"/>
              <a:gd name="T38" fmla="*/ 2 w 718"/>
              <a:gd name="T39" fmla="*/ 397 h 719"/>
              <a:gd name="T40" fmla="*/ 12 w 718"/>
              <a:gd name="T41" fmla="*/ 450 h 719"/>
              <a:gd name="T42" fmla="*/ 28 w 718"/>
              <a:gd name="T43" fmla="*/ 501 h 719"/>
              <a:gd name="T44" fmla="*/ 51 w 718"/>
              <a:gd name="T45" fmla="*/ 547 h 719"/>
              <a:gd name="T46" fmla="*/ 82 w 718"/>
              <a:gd name="T47" fmla="*/ 589 h 719"/>
              <a:gd name="T48" fmla="*/ 118 w 718"/>
              <a:gd name="T49" fmla="*/ 627 h 719"/>
              <a:gd name="T50" fmla="*/ 159 w 718"/>
              <a:gd name="T51" fmla="*/ 659 h 719"/>
              <a:gd name="T52" fmla="*/ 204 w 718"/>
              <a:gd name="T53" fmla="*/ 684 h 719"/>
              <a:gd name="T54" fmla="*/ 252 w 718"/>
              <a:gd name="T55" fmla="*/ 704 h 719"/>
              <a:gd name="T56" fmla="*/ 304 w 718"/>
              <a:gd name="T57" fmla="*/ 716 h 719"/>
              <a:gd name="T58" fmla="*/ 360 w 718"/>
              <a:gd name="T59" fmla="*/ 719 h 719"/>
              <a:gd name="T60" fmla="*/ 414 w 718"/>
              <a:gd name="T61" fmla="*/ 716 h 719"/>
              <a:gd name="T62" fmla="*/ 466 w 718"/>
              <a:gd name="T63" fmla="*/ 704 h 719"/>
              <a:gd name="T64" fmla="*/ 515 w 718"/>
              <a:gd name="T65" fmla="*/ 684 h 719"/>
              <a:gd name="T66" fmla="*/ 561 w 718"/>
              <a:gd name="T67" fmla="*/ 659 h 719"/>
              <a:gd name="T68" fmla="*/ 600 w 718"/>
              <a:gd name="T69" fmla="*/ 627 h 719"/>
              <a:gd name="T70" fmla="*/ 637 w 718"/>
              <a:gd name="T71" fmla="*/ 589 h 719"/>
              <a:gd name="T72" fmla="*/ 667 w 718"/>
              <a:gd name="T73" fmla="*/ 547 h 719"/>
              <a:gd name="T74" fmla="*/ 691 w 718"/>
              <a:gd name="T75" fmla="*/ 501 h 719"/>
              <a:gd name="T76" fmla="*/ 707 w 718"/>
              <a:gd name="T77" fmla="*/ 450 h 719"/>
              <a:gd name="T78" fmla="*/ 716 w 718"/>
              <a:gd name="T79" fmla="*/ 397 h 719"/>
              <a:gd name="T80" fmla="*/ 718 w 718"/>
              <a:gd name="T81" fmla="*/ 342 h 719"/>
              <a:gd name="T82" fmla="*/ 712 w 718"/>
              <a:gd name="T83" fmla="*/ 289 h 719"/>
              <a:gd name="T84" fmla="*/ 696 w 718"/>
              <a:gd name="T85" fmla="*/ 237 h 719"/>
              <a:gd name="T86" fmla="*/ 675 w 718"/>
              <a:gd name="T87" fmla="*/ 189 h 719"/>
              <a:gd name="T88" fmla="*/ 647 w 718"/>
              <a:gd name="T89" fmla="*/ 145 h 719"/>
              <a:gd name="T90" fmla="*/ 614 w 718"/>
              <a:gd name="T91" fmla="*/ 106 h 719"/>
              <a:gd name="T92" fmla="*/ 574 w 718"/>
              <a:gd name="T93" fmla="*/ 72 h 719"/>
              <a:gd name="T94" fmla="*/ 531 w 718"/>
              <a:gd name="T95" fmla="*/ 45 h 719"/>
              <a:gd name="T96" fmla="*/ 483 w 718"/>
              <a:gd name="T97" fmla="*/ 22 h 719"/>
              <a:gd name="T98" fmla="*/ 431 w 718"/>
              <a:gd name="T99" fmla="*/ 8 h 719"/>
              <a:gd name="T100" fmla="*/ 377 w 718"/>
              <a:gd name="T101" fmla="*/ 2 h 7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718" h="719">
                <a:moveTo>
                  <a:pt x="519" y="263"/>
                </a:moveTo>
                <a:lnTo>
                  <a:pt x="292" y="475"/>
                </a:lnTo>
                <a:lnTo>
                  <a:pt x="288" y="477"/>
                </a:lnTo>
                <a:lnTo>
                  <a:pt x="283" y="479"/>
                </a:lnTo>
                <a:lnTo>
                  <a:pt x="279" y="477"/>
                </a:lnTo>
                <a:lnTo>
                  <a:pt x="276" y="475"/>
                </a:lnTo>
                <a:lnTo>
                  <a:pt x="199" y="400"/>
                </a:lnTo>
                <a:lnTo>
                  <a:pt x="197" y="396"/>
                </a:lnTo>
                <a:lnTo>
                  <a:pt x="196" y="391"/>
                </a:lnTo>
                <a:lnTo>
                  <a:pt x="197" y="387"/>
                </a:lnTo>
                <a:lnTo>
                  <a:pt x="199" y="382"/>
                </a:lnTo>
                <a:lnTo>
                  <a:pt x="204" y="380"/>
                </a:lnTo>
                <a:lnTo>
                  <a:pt x="208" y="379"/>
                </a:lnTo>
                <a:lnTo>
                  <a:pt x="213" y="380"/>
                </a:lnTo>
                <a:lnTo>
                  <a:pt x="217" y="382"/>
                </a:lnTo>
                <a:lnTo>
                  <a:pt x="284" y="450"/>
                </a:lnTo>
                <a:lnTo>
                  <a:pt x="502" y="247"/>
                </a:lnTo>
                <a:lnTo>
                  <a:pt x="506" y="243"/>
                </a:lnTo>
                <a:lnTo>
                  <a:pt x="511" y="243"/>
                </a:lnTo>
                <a:lnTo>
                  <a:pt x="515" y="243"/>
                </a:lnTo>
                <a:lnTo>
                  <a:pt x="519" y="247"/>
                </a:lnTo>
                <a:lnTo>
                  <a:pt x="522" y="251"/>
                </a:lnTo>
                <a:lnTo>
                  <a:pt x="522" y="255"/>
                </a:lnTo>
                <a:lnTo>
                  <a:pt x="521" y="260"/>
                </a:lnTo>
                <a:lnTo>
                  <a:pt x="519" y="263"/>
                </a:lnTo>
                <a:close/>
                <a:moveTo>
                  <a:pt x="360" y="0"/>
                </a:moveTo>
                <a:lnTo>
                  <a:pt x="341" y="2"/>
                </a:lnTo>
                <a:lnTo>
                  <a:pt x="322" y="3"/>
                </a:lnTo>
                <a:lnTo>
                  <a:pt x="304" y="5"/>
                </a:lnTo>
                <a:lnTo>
                  <a:pt x="287" y="8"/>
                </a:lnTo>
                <a:lnTo>
                  <a:pt x="269" y="13"/>
                </a:lnTo>
                <a:lnTo>
                  <a:pt x="252" y="17"/>
                </a:lnTo>
                <a:lnTo>
                  <a:pt x="236" y="22"/>
                </a:lnTo>
                <a:lnTo>
                  <a:pt x="219" y="29"/>
                </a:lnTo>
                <a:lnTo>
                  <a:pt x="204" y="37"/>
                </a:lnTo>
                <a:lnTo>
                  <a:pt x="188" y="45"/>
                </a:lnTo>
                <a:lnTo>
                  <a:pt x="173" y="53"/>
                </a:lnTo>
                <a:lnTo>
                  <a:pt x="159" y="62"/>
                </a:lnTo>
                <a:lnTo>
                  <a:pt x="144" y="72"/>
                </a:lnTo>
                <a:lnTo>
                  <a:pt x="131" y="83"/>
                </a:lnTo>
                <a:lnTo>
                  <a:pt x="118" y="94"/>
                </a:lnTo>
                <a:lnTo>
                  <a:pt x="106" y="106"/>
                </a:lnTo>
                <a:lnTo>
                  <a:pt x="93" y="119"/>
                </a:lnTo>
                <a:lnTo>
                  <a:pt x="82" y="132"/>
                </a:lnTo>
                <a:lnTo>
                  <a:pt x="71" y="145"/>
                </a:lnTo>
                <a:lnTo>
                  <a:pt x="61" y="159"/>
                </a:lnTo>
                <a:lnTo>
                  <a:pt x="51" y="174"/>
                </a:lnTo>
                <a:lnTo>
                  <a:pt x="44" y="189"/>
                </a:lnTo>
                <a:lnTo>
                  <a:pt x="35" y="205"/>
                </a:lnTo>
                <a:lnTo>
                  <a:pt x="28" y="221"/>
                </a:lnTo>
                <a:lnTo>
                  <a:pt x="22" y="237"/>
                </a:lnTo>
                <a:lnTo>
                  <a:pt x="16" y="253"/>
                </a:lnTo>
                <a:lnTo>
                  <a:pt x="12" y="271"/>
                </a:lnTo>
                <a:lnTo>
                  <a:pt x="7" y="289"/>
                </a:lnTo>
                <a:lnTo>
                  <a:pt x="4" y="305"/>
                </a:lnTo>
                <a:lnTo>
                  <a:pt x="2" y="324"/>
                </a:lnTo>
                <a:lnTo>
                  <a:pt x="1" y="342"/>
                </a:lnTo>
                <a:lnTo>
                  <a:pt x="0" y="360"/>
                </a:lnTo>
                <a:lnTo>
                  <a:pt x="1" y="379"/>
                </a:lnTo>
                <a:lnTo>
                  <a:pt x="2" y="397"/>
                </a:lnTo>
                <a:lnTo>
                  <a:pt x="4" y="416"/>
                </a:lnTo>
                <a:lnTo>
                  <a:pt x="7" y="433"/>
                </a:lnTo>
                <a:lnTo>
                  <a:pt x="12" y="450"/>
                </a:lnTo>
                <a:lnTo>
                  <a:pt x="16" y="467"/>
                </a:lnTo>
                <a:lnTo>
                  <a:pt x="22" y="484"/>
                </a:lnTo>
                <a:lnTo>
                  <a:pt x="28" y="501"/>
                </a:lnTo>
                <a:lnTo>
                  <a:pt x="35" y="516"/>
                </a:lnTo>
                <a:lnTo>
                  <a:pt x="44" y="532"/>
                </a:lnTo>
                <a:lnTo>
                  <a:pt x="51" y="547"/>
                </a:lnTo>
                <a:lnTo>
                  <a:pt x="61" y="561"/>
                </a:lnTo>
                <a:lnTo>
                  <a:pt x="71" y="576"/>
                </a:lnTo>
                <a:lnTo>
                  <a:pt x="82" y="589"/>
                </a:lnTo>
                <a:lnTo>
                  <a:pt x="93" y="602"/>
                </a:lnTo>
                <a:lnTo>
                  <a:pt x="106" y="614"/>
                </a:lnTo>
                <a:lnTo>
                  <a:pt x="118" y="627"/>
                </a:lnTo>
                <a:lnTo>
                  <a:pt x="131" y="638"/>
                </a:lnTo>
                <a:lnTo>
                  <a:pt x="144" y="649"/>
                </a:lnTo>
                <a:lnTo>
                  <a:pt x="159" y="659"/>
                </a:lnTo>
                <a:lnTo>
                  <a:pt x="173" y="667"/>
                </a:lnTo>
                <a:lnTo>
                  <a:pt x="188" y="676"/>
                </a:lnTo>
                <a:lnTo>
                  <a:pt x="204" y="684"/>
                </a:lnTo>
                <a:lnTo>
                  <a:pt x="219" y="692"/>
                </a:lnTo>
                <a:lnTo>
                  <a:pt x="236" y="698"/>
                </a:lnTo>
                <a:lnTo>
                  <a:pt x="252" y="704"/>
                </a:lnTo>
                <a:lnTo>
                  <a:pt x="269" y="708"/>
                </a:lnTo>
                <a:lnTo>
                  <a:pt x="287" y="713"/>
                </a:lnTo>
                <a:lnTo>
                  <a:pt x="304" y="716"/>
                </a:lnTo>
                <a:lnTo>
                  <a:pt x="322" y="718"/>
                </a:lnTo>
                <a:lnTo>
                  <a:pt x="341" y="719"/>
                </a:lnTo>
                <a:lnTo>
                  <a:pt x="360" y="719"/>
                </a:lnTo>
                <a:lnTo>
                  <a:pt x="377" y="719"/>
                </a:lnTo>
                <a:lnTo>
                  <a:pt x="396" y="718"/>
                </a:lnTo>
                <a:lnTo>
                  <a:pt x="414" y="716"/>
                </a:lnTo>
                <a:lnTo>
                  <a:pt x="431" y="713"/>
                </a:lnTo>
                <a:lnTo>
                  <a:pt x="449" y="708"/>
                </a:lnTo>
                <a:lnTo>
                  <a:pt x="466" y="704"/>
                </a:lnTo>
                <a:lnTo>
                  <a:pt x="483" y="698"/>
                </a:lnTo>
                <a:lnTo>
                  <a:pt x="499" y="692"/>
                </a:lnTo>
                <a:lnTo>
                  <a:pt x="515" y="684"/>
                </a:lnTo>
                <a:lnTo>
                  <a:pt x="531" y="676"/>
                </a:lnTo>
                <a:lnTo>
                  <a:pt x="545" y="667"/>
                </a:lnTo>
                <a:lnTo>
                  <a:pt x="561" y="659"/>
                </a:lnTo>
                <a:lnTo>
                  <a:pt x="574" y="649"/>
                </a:lnTo>
                <a:lnTo>
                  <a:pt x="588" y="638"/>
                </a:lnTo>
                <a:lnTo>
                  <a:pt x="600" y="627"/>
                </a:lnTo>
                <a:lnTo>
                  <a:pt x="614" y="614"/>
                </a:lnTo>
                <a:lnTo>
                  <a:pt x="626" y="602"/>
                </a:lnTo>
                <a:lnTo>
                  <a:pt x="637" y="589"/>
                </a:lnTo>
                <a:lnTo>
                  <a:pt x="647" y="576"/>
                </a:lnTo>
                <a:lnTo>
                  <a:pt x="658" y="561"/>
                </a:lnTo>
                <a:lnTo>
                  <a:pt x="667" y="547"/>
                </a:lnTo>
                <a:lnTo>
                  <a:pt x="675" y="532"/>
                </a:lnTo>
                <a:lnTo>
                  <a:pt x="683" y="516"/>
                </a:lnTo>
                <a:lnTo>
                  <a:pt x="691" y="501"/>
                </a:lnTo>
                <a:lnTo>
                  <a:pt x="696" y="484"/>
                </a:lnTo>
                <a:lnTo>
                  <a:pt x="702" y="467"/>
                </a:lnTo>
                <a:lnTo>
                  <a:pt x="707" y="450"/>
                </a:lnTo>
                <a:lnTo>
                  <a:pt x="712" y="433"/>
                </a:lnTo>
                <a:lnTo>
                  <a:pt x="714" y="416"/>
                </a:lnTo>
                <a:lnTo>
                  <a:pt x="716" y="397"/>
                </a:lnTo>
                <a:lnTo>
                  <a:pt x="718" y="379"/>
                </a:lnTo>
                <a:lnTo>
                  <a:pt x="718" y="360"/>
                </a:lnTo>
                <a:lnTo>
                  <a:pt x="718" y="342"/>
                </a:lnTo>
                <a:lnTo>
                  <a:pt x="716" y="324"/>
                </a:lnTo>
                <a:lnTo>
                  <a:pt x="714" y="305"/>
                </a:lnTo>
                <a:lnTo>
                  <a:pt x="712" y="289"/>
                </a:lnTo>
                <a:lnTo>
                  <a:pt x="707" y="271"/>
                </a:lnTo>
                <a:lnTo>
                  <a:pt x="702" y="253"/>
                </a:lnTo>
                <a:lnTo>
                  <a:pt x="696" y="237"/>
                </a:lnTo>
                <a:lnTo>
                  <a:pt x="691" y="221"/>
                </a:lnTo>
                <a:lnTo>
                  <a:pt x="683" y="205"/>
                </a:lnTo>
                <a:lnTo>
                  <a:pt x="675" y="189"/>
                </a:lnTo>
                <a:lnTo>
                  <a:pt x="667" y="174"/>
                </a:lnTo>
                <a:lnTo>
                  <a:pt x="658" y="159"/>
                </a:lnTo>
                <a:lnTo>
                  <a:pt x="647" y="145"/>
                </a:lnTo>
                <a:lnTo>
                  <a:pt x="637" y="132"/>
                </a:lnTo>
                <a:lnTo>
                  <a:pt x="626" y="119"/>
                </a:lnTo>
                <a:lnTo>
                  <a:pt x="614" y="106"/>
                </a:lnTo>
                <a:lnTo>
                  <a:pt x="600" y="94"/>
                </a:lnTo>
                <a:lnTo>
                  <a:pt x="588" y="83"/>
                </a:lnTo>
                <a:lnTo>
                  <a:pt x="574" y="72"/>
                </a:lnTo>
                <a:lnTo>
                  <a:pt x="561" y="62"/>
                </a:lnTo>
                <a:lnTo>
                  <a:pt x="545" y="53"/>
                </a:lnTo>
                <a:lnTo>
                  <a:pt x="531" y="45"/>
                </a:lnTo>
                <a:lnTo>
                  <a:pt x="515" y="37"/>
                </a:lnTo>
                <a:lnTo>
                  <a:pt x="499" y="29"/>
                </a:lnTo>
                <a:lnTo>
                  <a:pt x="483" y="22"/>
                </a:lnTo>
                <a:lnTo>
                  <a:pt x="466" y="17"/>
                </a:lnTo>
                <a:lnTo>
                  <a:pt x="449" y="13"/>
                </a:lnTo>
                <a:lnTo>
                  <a:pt x="431" y="8"/>
                </a:lnTo>
                <a:lnTo>
                  <a:pt x="414" y="5"/>
                </a:lnTo>
                <a:lnTo>
                  <a:pt x="396" y="3"/>
                </a:lnTo>
                <a:lnTo>
                  <a:pt x="377" y="2"/>
                </a:lnTo>
                <a:lnTo>
                  <a:pt x="360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607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ятиугольник 3"/>
          <p:cNvSpPr/>
          <p:nvPr/>
        </p:nvSpPr>
        <p:spPr>
          <a:xfrm>
            <a:off x="0" y="300446"/>
            <a:ext cx="9000309" cy="666205"/>
          </a:xfrm>
          <a:prstGeom prst="homePlat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 smtClean="0"/>
              <a:t>Актуальность проблематики</a:t>
            </a:r>
            <a:endParaRPr lang="ru-RU" sz="2400" b="1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47485-7A04-4227-9F93-986063316658}" type="slidenum">
              <a:rPr lang="ru-RU" b="1" smtClean="0">
                <a:solidFill>
                  <a:schemeClr val="tx1"/>
                </a:solidFill>
              </a:rPr>
              <a:t>2</a:t>
            </a:fld>
            <a:endParaRPr lang="ru-RU" b="1" dirty="0">
              <a:solidFill>
                <a:schemeClr val="tx1"/>
              </a:solidFill>
            </a:endParaRPr>
          </a:p>
        </p:txBody>
      </p:sp>
      <p:sp>
        <p:nvSpPr>
          <p:cNvPr id="6" name="Скругленный прямоугольник 5"/>
          <p:cNvSpPr/>
          <p:nvPr/>
        </p:nvSpPr>
        <p:spPr>
          <a:xfrm>
            <a:off x="425186" y="1296240"/>
            <a:ext cx="1580606" cy="94052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Скругленный прямоугольник 6"/>
          <p:cNvSpPr/>
          <p:nvPr/>
        </p:nvSpPr>
        <p:spPr>
          <a:xfrm>
            <a:off x="425186" y="2624297"/>
            <a:ext cx="1580606" cy="94052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Скругленный прямоугольник 7"/>
          <p:cNvSpPr/>
          <p:nvPr/>
        </p:nvSpPr>
        <p:spPr>
          <a:xfrm>
            <a:off x="425186" y="4074275"/>
            <a:ext cx="1580606" cy="94052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Скругленный прямоугольник 8"/>
          <p:cNvSpPr/>
          <p:nvPr/>
        </p:nvSpPr>
        <p:spPr>
          <a:xfrm>
            <a:off x="3020340" y="1296240"/>
            <a:ext cx="1580606" cy="94052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Скругленный прямоугольник 9"/>
          <p:cNvSpPr/>
          <p:nvPr/>
        </p:nvSpPr>
        <p:spPr>
          <a:xfrm>
            <a:off x="3020340" y="2624297"/>
            <a:ext cx="1580606" cy="94052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Скругленный прямоугольник 10"/>
          <p:cNvSpPr/>
          <p:nvPr/>
        </p:nvSpPr>
        <p:spPr>
          <a:xfrm>
            <a:off x="3020340" y="4074275"/>
            <a:ext cx="1580606" cy="94052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2" name="Picture 2" descr="ÐÐ°ÑÑÐ¸Ð½ÐºÐ¸ Ð¿Ð¾ Ð·Ð°Ð¿ÑÐ¾ÑÑ cocacol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962" y="1524523"/>
            <a:ext cx="1379054" cy="457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ÐÐ°ÑÑÐ¸Ð½ÐºÐ¸ Ð¿Ð¾ Ð·Ð°Ð¿ÑÐ¾ÑÑ Ð²ÐµÑÐµÐ»ÑÐ¹ Ð¼Ð¾Ð»Ð¾ÑÐ½Ð¸Ðº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69973"/>
          <a:stretch/>
        </p:blipFill>
        <p:spPr bwMode="auto">
          <a:xfrm>
            <a:off x="473302" y="2624297"/>
            <a:ext cx="1532490" cy="873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 descr="ÐÐ°ÑÑÐ¸Ð½ÐºÐ¸ Ð¿Ð¾ Ð·Ð°Ð¿ÑÐ¾ÑÑ nestle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737" b="-4200"/>
          <a:stretch/>
        </p:blipFill>
        <p:spPr bwMode="auto">
          <a:xfrm>
            <a:off x="560982" y="4224588"/>
            <a:ext cx="1259042" cy="63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Прямая со стрелкой 14"/>
          <p:cNvCxnSpPr>
            <a:stCxn id="6" idx="3"/>
            <a:endCxn id="23" idx="1"/>
          </p:cNvCxnSpPr>
          <p:nvPr/>
        </p:nvCxnSpPr>
        <p:spPr>
          <a:xfrm flipV="1">
            <a:off x="2005792" y="1750267"/>
            <a:ext cx="1005022" cy="1623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 стрелкой 15"/>
          <p:cNvCxnSpPr>
            <a:stCxn id="6" idx="3"/>
            <a:endCxn id="11" idx="1"/>
          </p:cNvCxnSpPr>
          <p:nvPr/>
        </p:nvCxnSpPr>
        <p:spPr>
          <a:xfrm>
            <a:off x="2005792" y="1766503"/>
            <a:ext cx="1014548" cy="277803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 стрелкой 16"/>
          <p:cNvCxnSpPr>
            <a:stCxn id="13" idx="3"/>
            <a:endCxn id="10" idx="1"/>
          </p:cNvCxnSpPr>
          <p:nvPr/>
        </p:nvCxnSpPr>
        <p:spPr>
          <a:xfrm>
            <a:off x="2005792" y="3061046"/>
            <a:ext cx="1014548" cy="3351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 стрелкой 17"/>
          <p:cNvCxnSpPr>
            <a:stCxn id="13" idx="3"/>
          </p:cNvCxnSpPr>
          <p:nvPr/>
        </p:nvCxnSpPr>
        <p:spPr>
          <a:xfrm flipV="1">
            <a:off x="2005792" y="1871007"/>
            <a:ext cx="1005022" cy="119003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 стрелкой 18"/>
          <p:cNvCxnSpPr>
            <a:stCxn id="8" idx="3"/>
            <a:endCxn id="11" idx="1"/>
          </p:cNvCxnSpPr>
          <p:nvPr/>
        </p:nvCxnSpPr>
        <p:spPr>
          <a:xfrm>
            <a:off x="2005792" y="4544538"/>
            <a:ext cx="101454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 стрелкой 19"/>
          <p:cNvCxnSpPr>
            <a:stCxn id="8" idx="3"/>
          </p:cNvCxnSpPr>
          <p:nvPr/>
        </p:nvCxnSpPr>
        <p:spPr>
          <a:xfrm flipV="1">
            <a:off x="2005792" y="3129343"/>
            <a:ext cx="1005022" cy="141519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8" descr="ÐÐ°ÑÑÐ¸Ð½ÐºÐ¸ Ð¿Ð¾ Ð·Ð°Ð¿ÑÐ¾ÑÑ Ð¼Ð°Ð³Ð½Ð¸Ñ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3297" y="2691860"/>
            <a:ext cx="1825170" cy="769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4" descr="ÐÐ°ÑÑÐ¸Ð½ÐºÐ¸ Ð¿Ð¾ Ð·Ð°Ð¿ÑÐ¾ÑÑ Ð¿ÑÑÐµÑÐ¾ÑÐºÐ° 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8459" y="4344380"/>
            <a:ext cx="1447862" cy="317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6" descr="ÐÐ¾ÑÐ¾Ð¶ÐµÐµ Ð¸Ð·Ð¾Ð±ÑÐ°Ð¶ÐµÐ½Ð¸Ðµ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0814" y="1455944"/>
            <a:ext cx="1623932" cy="588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/>
          <p:cNvSpPr txBox="1"/>
          <p:nvPr/>
        </p:nvSpPr>
        <p:spPr>
          <a:xfrm>
            <a:off x="1397109" y="5200070"/>
            <a:ext cx="23407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b="1" dirty="0" smtClean="0"/>
              <a:t>На данный момент</a:t>
            </a:r>
            <a:endParaRPr lang="ru-RU" sz="2000" b="1" dirty="0"/>
          </a:p>
        </p:txBody>
      </p:sp>
      <p:sp>
        <p:nvSpPr>
          <p:cNvPr id="25" name="Прямоугольник 24"/>
          <p:cNvSpPr/>
          <p:nvPr/>
        </p:nvSpPr>
        <p:spPr>
          <a:xfrm>
            <a:off x="327331" y="1136362"/>
            <a:ext cx="4391136" cy="4552584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Скругленный прямоугольник 25"/>
          <p:cNvSpPr/>
          <p:nvPr/>
        </p:nvSpPr>
        <p:spPr>
          <a:xfrm>
            <a:off x="7429941" y="1252854"/>
            <a:ext cx="1415388" cy="707730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b="1" dirty="0" smtClean="0"/>
              <a:t>ЦРПТ</a:t>
            </a:r>
            <a:endParaRPr lang="ru-RU" sz="2000" b="1" dirty="0"/>
          </a:p>
        </p:txBody>
      </p:sp>
      <p:sp>
        <p:nvSpPr>
          <p:cNvPr id="27" name="Скругленный прямоугольник 26"/>
          <p:cNvSpPr/>
          <p:nvPr/>
        </p:nvSpPr>
        <p:spPr>
          <a:xfrm>
            <a:off x="9283202" y="2355081"/>
            <a:ext cx="1580606" cy="94052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Скругленный прямоугольник 27"/>
          <p:cNvSpPr/>
          <p:nvPr/>
        </p:nvSpPr>
        <p:spPr>
          <a:xfrm>
            <a:off x="9283202" y="3683138"/>
            <a:ext cx="1580606" cy="94052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Скругленный прямоугольник 28"/>
          <p:cNvSpPr/>
          <p:nvPr/>
        </p:nvSpPr>
        <p:spPr>
          <a:xfrm>
            <a:off x="9283202" y="5218683"/>
            <a:ext cx="1580606" cy="94052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0" name="Picture 8" descr="ÐÐ°ÑÑÐ¸Ð½ÐºÐ¸ Ð¿Ð¾ Ð·Ð°Ð¿ÑÐ¾ÑÑ Ð¼Ð°Ð³Ð½Ð¸Ñ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6159" y="3750701"/>
            <a:ext cx="1825170" cy="769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14" descr="ÐÐ°ÑÑÐ¸Ð½ÐºÐ¸ Ð¿Ð¾ Ð·Ð°Ð¿ÑÐ¾ÑÑ Ð¿ÑÑÐµÑÐ¾ÑÐºÐ° 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1321" y="5541040"/>
            <a:ext cx="1447862" cy="317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16" descr="ÐÐ¾ÑÐ¾Ð¶ÐµÐµ Ð¸Ð·Ð¾Ð±ÑÐ°Ð¶ÐµÐ½Ð¸Ðµ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3676" y="2514785"/>
            <a:ext cx="1623932" cy="588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Скругленный прямоугольник 32"/>
          <p:cNvSpPr/>
          <p:nvPr/>
        </p:nvSpPr>
        <p:spPr>
          <a:xfrm>
            <a:off x="5214166" y="2406691"/>
            <a:ext cx="1580606" cy="94052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" name="Скругленный прямоугольник 33"/>
          <p:cNvSpPr/>
          <p:nvPr/>
        </p:nvSpPr>
        <p:spPr>
          <a:xfrm>
            <a:off x="5214166" y="3734748"/>
            <a:ext cx="1580606" cy="94052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5" name="Скругленный прямоугольник 34"/>
          <p:cNvSpPr/>
          <p:nvPr/>
        </p:nvSpPr>
        <p:spPr>
          <a:xfrm>
            <a:off x="5214166" y="5197789"/>
            <a:ext cx="1580606" cy="94052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6" name="Picture 2" descr="ÐÐ°ÑÑÐ¸Ð½ÐºÐ¸ Ð¿Ð¾ Ð·Ð°Ð¿ÑÐ¾ÑÑ cocacol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4942" y="2634974"/>
            <a:ext cx="1379054" cy="457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4" descr="ÐÐ°ÑÑÐ¸Ð½ÐºÐ¸ Ð¿Ð¾ Ð·Ð°Ð¿ÑÐ¾ÑÑ Ð²ÐµÑÐµÐ»ÑÐ¹ Ð¼Ð¾Ð»Ð¾ÑÐ½Ð¸Ðº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69973"/>
          <a:stretch/>
        </p:blipFill>
        <p:spPr bwMode="auto">
          <a:xfrm>
            <a:off x="5262282" y="3734748"/>
            <a:ext cx="1532490" cy="873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6" descr="ÐÐ°ÑÑÐ¸Ð½ÐºÐ¸ Ð¿Ð¾ Ð·Ð°Ð¿ÑÐ¾ÑÑ nestle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737" b="-4200"/>
          <a:stretch/>
        </p:blipFill>
        <p:spPr bwMode="auto">
          <a:xfrm>
            <a:off x="5349962" y="5335039"/>
            <a:ext cx="1259042" cy="63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Скругленный прямоугольник 38"/>
          <p:cNvSpPr/>
          <p:nvPr/>
        </p:nvSpPr>
        <p:spPr>
          <a:xfrm rot="5400000">
            <a:off x="7241933" y="2970013"/>
            <a:ext cx="1791405" cy="870078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b="1" dirty="0" smtClean="0"/>
              <a:t>Лаборатория 1</a:t>
            </a:r>
            <a:endParaRPr lang="ru-RU" sz="2000" b="1" dirty="0"/>
          </a:p>
        </p:txBody>
      </p:sp>
      <p:sp>
        <p:nvSpPr>
          <p:cNvPr id="40" name="Скругленный прямоугольник 39"/>
          <p:cNvSpPr/>
          <p:nvPr/>
        </p:nvSpPr>
        <p:spPr>
          <a:xfrm rot="5400000">
            <a:off x="7241933" y="5219950"/>
            <a:ext cx="1791405" cy="870078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b="1" dirty="0" smtClean="0"/>
              <a:t>Лаборатория </a:t>
            </a:r>
            <a:r>
              <a:rPr lang="en-US" sz="2000" b="1" dirty="0" smtClean="0"/>
              <a:t>N</a:t>
            </a:r>
            <a:endParaRPr lang="ru-RU" sz="2000" b="1" dirty="0"/>
          </a:p>
        </p:txBody>
      </p:sp>
      <p:cxnSp>
        <p:nvCxnSpPr>
          <p:cNvPr id="41" name="Прямая со стрелкой 40"/>
          <p:cNvCxnSpPr>
            <a:stCxn id="33" idx="3"/>
            <a:endCxn id="39" idx="2"/>
          </p:cNvCxnSpPr>
          <p:nvPr/>
        </p:nvCxnSpPr>
        <p:spPr>
          <a:xfrm>
            <a:off x="6794772" y="2876954"/>
            <a:ext cx="907825" cy="52809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Прямая со стрелкой 41"/>
          <p:cNvCxnSpPr>
            <a:stCxn id="34" idx="3"/>
            <a:endCxn id="39" idx="2"/>
          </p:cNvCxnSpPr>
          <p:nvPr/>
        </p:nvCxnSpPr>
        <p:spPr>
          <a:xfrm flipV="1">
            <a:off x="6794772" y="3405053"/>
            <a:ext cx="907825" cy="79995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Прямая со стрелкой 42"/>
          <p:cNvCxnSpPr>
            <a:stCxn id="35" idx="3"/>
            <a:endCxn id="40" idx="2"/>
          </p:cNvCxnSpPr>
          <p:nvPr/>
        </p:nvCxnSpPr>
        <p:spPr>
          <a:xfrm flipV="1">
            <a:off x="6794772" y="5654990"/>
            <a:ext cx="907825" cy="1306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Прямая со стрелкой 43"/>
          <p:cNvCxnSpPr>
            <a:stCxn id="39" idx="3"/>
            <a:endCxn id="40" idx="1"/>
          </p:cNvCxnSpPr>
          <p:nvPr/>
        </p:nvCxnSpPr>
        <p:spPr>
          <a:xfrm>
            <a:off x="8137636" y="4300755"/>
            <a:ext cx="0" cy="458532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Прямая со стрелкой 44"/>
          <p:cNvCxnSpPr>
            <a:stCxn id="39" idx="1"/>
            <a:endCxn id="26" idx="2"/>
          </p:cNvCxnSpPr>
          <p:nvPr/>
        </p:nvCxnSpPr>
        <p:spPr>
          <a:xfrm flipH="1" flipV="1">
            <a:off x="8137635" y="1960584"/>
            <a:ext cx="1" cy="54876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Прямая со стрелкой 45"/>
          <p:cNvCxnSpPr>
            <a:stCxn id="39" idx="0"/>
            <a:endCxn id="32" idx="1"/>
          </p:cNvCxnSpPr>
          <p:nvPr/>
        </p:nvCxnSpPr>
        <p:spPr>
          <a:xfrm flipV="1">
            <a:off x="8572675" y="2809108"/>
            <a:ext cx="701001" cy="59594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Прямая со стрелкой 46"/>
          <p:cNvCxnSpPr>
            <a:stCxn id="39" idx="0"/>
            <a:endCxn id="29" idx="1"/>
          </p:cNvCxnSpPr>
          <p:nvPr/>
        </p:nvCxnSpPr>
        <p:spPr>
          <a:xfrm>
            <a:off x="8572675" y="3405053"/>
            <a:ext cx="710527" cy="228389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Прямая со стрелкой 47"/>
          <p:cNvCxnSpPr>
            <a:stCxn id="40" idx="0"/>
          </p:cNvCxnSpPr>
          <p:nvPr/>
        </p:nvCxnSpPr>
        <p:spPr>
          <a:xfrm flipV="1">
            <a:off x="8572675" y="4135290"/>
            <a:ext cx="710527" cy="151970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Прямоугольник 48"/>
          <p:cNvSpPr/>
          <p:nvPr/>
        </p:nvSpPr>
        <p:spPr>
          <a:xfrm>
            <a:off x="5010209" y="1121681"/>
            <a:ext cx="5971119" cy="5553440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0" name="TextBox 49"/>
          <p:cNvSpPr txBox="1"/>
          <p:nvPr/>
        </p:nvSpPr>
        <p:spPr>
          <a:xfrm>
            <a:off x="9156159" y="1214624"/>
            <a:ext cx="18069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b="1" dirty="0" smtClean="0"/>
              <a:t>Новый подход</a:t>
            </a:r>
            <a:endParaRPr lang="ru-RU" sz="2000" b="1" dirty="0"/>
          </a:p>
        </p:txBody>
      </p:sp>
      <p:sp>
        <p:nvSpPr>
          <p:cNvPr id="51" name="TextBox 50"/>
          <p:cNvSpPr txBox="1"/>
          <p:nvPr/>
        </p:nvSpPr>
        <p:spPr>
          <a:xfrm>
            <a:off x="5859306" y="1364551"/>
            <a:ext cx="1297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оцифровка</a:t>
            </a:r>
            <a:endParaRPr lang="ru-RU" dirty="0"/>
          </a:p>
        </p:txBody>
      </p:sp>
      <p:sp>
        <p:nvSpPr>
          <p:cNvPr id="52" name="Стрелка вниз 51"/>
          <p:cNvSpPr/>
          <p:nvPr/>
        </p:nvSpPr>
        <p:spPr>
          <a:xfrm rot="18902887">
            <a:off x="7027702" y="1661829"/>
            <a:ext cx="403661" cy="93481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3" name="Скругленный прямоугольник 52"/>
          <p:cNvSpPr/>
          <p:nvPr/>
        </p:nvSpPr>
        <p:spPr>
          <a:xfrm>
            <a:off x="9156159" y="314573"/>
            <a:ext cx="1580606" cy="719009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b="1" dirty="0" smtClean="0"/>
              <a:t>Поставщик</a:t>
            </a:r>
            <a:endParaRPr lang="ru-RU" sz="2000" b="1" dirty="0"/>
          </a:p>
        </p:txBody>
      </p:sp>
      <p:sp>
        <p:nvSpPr>
          <p:cNvPr id="54" name="Скругленный прямоугольник 53"/>
          <p:cNvSpPr/>
          <p:nvPr/>
        </p:nvSpPr>
        <p:spPr>
          <a:xfrm>
            <a:off x="10611996" y="304696"/>
            <a:ext cx="1580606" cy="72888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b="1" dirty="0" smtClean="0"/>
              <a:t>Магазин</a:t>
            </a:r>
            <a:endParaRPr lang="ru-RU" sz="2000" b="1" dirty="0"/>
          </a:p>
        </p:txBody>
      </p:sp>
      <p:sp>
        <p:nvSpPr>
          <p:cNvPr id="55" name="Прямоугольник 54"/>
          <p:cNvSpPr/>
          <p:nvPr/>
        </p:nvSpPr>
        <p:spPr>
          <a:xfrm rot="5400000">
            <a:off x="8423577" y="4116089"/>
            <a:ext cx="63267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/>
              <a:t>ЦРПТ - центр </a:t>
            </a:r>
            <a:r>
              <a:rPr lang="ru-RU" b="1" dirty="0" smtClean="0"/>
              <a:t>развития перспективных технологий</a:t>
            </a:r>
            <a:endParaRPr lang="ru-RU" b="1" dirty="0"/>
          </a:p>
        </p:txBody>
      </p:sp>
      <p:sp>
        <p:nvSpPr>
          <p:cNvPr id="56" name="Стрелка вниз 55"/>
          <p:cNvSpPr/>
          <p:nvPr/>
        </p:nvSpPr>
        <p:spPr>
          <a:xfrm rot="10800000">
            <a:off x="823423" y="5163599"/>
            <a:ext cx="298261" cy="105069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7" name="Стрелка вниз 56"/>
          <p:cNvSpPr/>
          <p:nvPr/>
        </p:nvSpPr>
        <p:spPr>
          <a:xfrm rot="10800000">
            <a:off x="3767483" y="5163599"/>
            <a:ext cx="298261" cy="105069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8" name="TextBox 57"/>
          <p:cNvSpPr txBox="1"/>
          <p:nvPr/>
        </p:nvSpPr>
        <p:spPr>
          <a:xfrm>
            <a:off x="337699" y="6200277"/>
            <a:ext cx="13879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 smtClean="0"/>
              <a:t>оцифровка</a:t>
            </a:r>
            <a:endParaRPr lang="ru-RU" dirty="0"/>
          </a:p>
        </p:txBody>
      </p:sp>
      <p:sp>
        <p:nvSpPr>
          <p:cNvPr id="59" name="TextBox 58"/>
          <p:cNvSpPr txBox="1"/>
          <p:nvPr/>
        </p:nvSpPr>
        <p:spPr>
          <a:xfrm>
            <a:off x="2354154" y="6207832"/>
            <a:ext cx="26681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/>
              <a:t>о</a:t>
            </a:r>
            <a:r>
              <a:rPr lang="ru-RU" sz="2000" dirty="0" smtClean="0"/>
              <a:t>цифровка и проверка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2531506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ятиугольник 3"/>
          <p:cNvSpPr/>
          <p:nvPr/>
        </p:nvSpPr>
        <p:spPr>
          <a:xfrm>
            <a:off x="0" y="300446"/>
            <a:ext cx="9000309" cy="666205"/>
          </a:xfrm>
          <a:prstGeom prst="homePlat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 smtClean="0"/>
              <a:t>Подсистема управления двигателем</a:t>
            </a:r>
            <a:endParaRPr lang="ru-RU" sz="2400" b="1" dirty="0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47485-7A04-4227-9F93-986063316658}" type="slidenum">
              <a:rPr lang="ru-RU" smtClean="0"/>
              <a:t>20</a:t>
            </a:fld>
            <a:endParaRPr lang="ru-RU"/>
          </a:p>
        </p:txBody>
      </p:sp>
      <p:sp>
        <p:nvSpPr>
          <p:cNvPr id="11" name="Oval 38">
            <a:extLst>
              <a:ext uri="{FF2B5EF4-FFF2-40B4-BE49-F238E27FC236}">
                <a16:creationId xmlns:a16="http://schemas.microsoft.com/office/drawing/2014/main" id="{F101DC2F-691E-468F-AC6C-3793AB710F65}"/>
              </a:ext>
            </a:extLst>
          </p:cNvPr>
          <p:cNvSpPr/>
          <p:nvPr/>
        </p:nvSpPr>
        <p:spPr>
          <a:xfrm>
            <a:off x="9236878" y="3762395"/>
            <a:ext cx="1296986" cy="129698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Рисунок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372" y="1215750"/>
            <a:ext cx="6186265" cy="3391084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372" y="1034867"/>
            <a:ext cx="6819900" cy="375285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7600" y="1297101"/>
            <a:ext cx="4362843" cy="3145449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5"/>
          <a:srcRect t="2673"/>
          <a:stretch/>
        </p:blipFill>
        <p:spPr>
          <a:xfrm>
            <a:off x="7693664" y="4715132"/>
            <a:ext cx="1981200" cy="1585232"/>
          </a:xfrm>
          <a:prstGeom prst="rect">
            <a:avLst/>
          </a:prstGeom>
        </p:spPr>
      </p:pic>
      <p:grpSp>
        <p:nvGrpSpPr>
          <p:cNvPr id="10" name="Group 29">
            <a:extLst>
              <a:ext uri="{FF2B5EF4-FFF2-40B4-BE49-F238E27FC236}">
                <a16:creationId xmlns:a16="http://schemas.microsoft.com/office/drawing/2014/main" id="{F277C8CD-F021-4CC1-B3DC-F013C6C9A5C8}"/>
              </a:ext>
            </a:extLst>
          </p:cNvPr>
          <p:cNvGrpSpPr/>
          <p:nvPr/>
        </p:nvGrpSpPr>
        <p:grpSpPr>
          <a:xfrm>
            <a:off x="1940784" y="5315282"/>
            <a:ext cx="4409075" cy="996618"/>
            <a:chOff x="1243998" y="3113881"/>
            <a:chExt cx="5953318" cy="1371600"/>
          </a:xfrm>
        </p:grpSpPr>
        <p:sp>
          <p:nvSpPr>
            <p:cNvPr id="20" name="Rectangle 10">
              <a:extLst>
                <a:ext uri="{FF2B5EF4-FFF2-40B4-BE49-F238E27FC236}">
                  <a16:creationId xmlns:a16="http://schemas.microsoft.com/office/drawing/2014/main" id="{ED9CA594-871C-4233-865E-F1FAC5C0452A}"/>
                </a:ext>
              </a:extLst>
            </p:cNvPr>
            <p:cNvSpPr/>
            <p:nvPr/>
          </p:nvSpPr>
          <p:spPr>
            <a:xfrm>
              <a:off x="5374688" y="3113881"/>
              <a:ext cx="1822628" cy="1371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 smtClean="0"/>
                <a:t>Низкая стоимость</a:t>
              </a:r>
              <a:endParaRPr lang="en-US" dirty="0"/>
            </a:p>
          </p:txBody>
        </p:sp>
        <p:sp>
          <p:nvSpPr>
            <p:cNvPr id="21" name="Rectangle 78">
              <a:extLst>
                <a:ext uri="{FF2B5EF4-FFF2-40B4-BE49-F238E27FC236}">
                  <a16:creationId xmlns:a16="http://schemas.microsoft.com/office/drawing/2014/main" id="{6C912F34-7266-406A-95BA-DB278B2E0489}"/>
                </a:ext>
              </a:extLst>
            </p:cNvPr>
            <p:cNvSpPr/>
            <p:nvPr/>
          </p:nvSpPr>
          <p:spPr>
            <a:xfrm>
              <a:off x="1243998" y="3113881"/>
              <a:ext cx="1822628" cy="1371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600" dirty="0" smtClean="0"/>
                <a:t>Простота конструкции</a:t>
              </a:r>
              <a:endParaRPr lang="en-US" sz="1600" dirty="0"/>
            </a:p>
          </p:txBody>
        </p:sp>
        <p:sp>
          <p:nvSpPr>
            <p:cNvPr id="22" name="Rectangle 82">
              <a:extLst>
                <a:ext uri="{FF2B5EF4-FFF2-40B4-BE49-F238E27FC236}">
                  <a16:creationId xmlns:a16="http://schemas.microsoft.com/office/drawing/2014/main" id="{D66A5977-1C9B-402C-B5A3-8FE8871BE6F2}"/>
                </a:ext>
              </a:extLst>
            </p:cNvPr>
            <p:cNvSpPr/>
            <p:nvPr/>
          </p:nvSpPr>
          <p:spPr>
            <a:xfrm>
              <a:off x="3309343" y="3113881"/>
              <a:ext cx="1822628" cy="137160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 smtClean="0"/>
                <a:t>Управление через контроллер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646062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8050" y="1044392"/>
            <a:ext cx="3765750" cy="5798279"/>
          </a:xfrm>
          <a:prstGeom prst="rect">
            <a:avLst/>
          </a:prstGeom>
        </p:spPr>
      </p:pic>
      <p:sp>
        <p:nvSpPr>
          <p:cNvPr id="4" name="Пятиугольник 3"/>
          <p:cNvSpPr/>
          <p:nvPr/>
        </p:nvSpPr>
        <p:spPr>
          <a:xfrm>
            <a:off x="0" y="300446"/>
            <a:ext cx="9000309" cy="666205"/>
          </a:xfrm>
          <a:prstGeom prst="homePlat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 smtClean="0"/>
              <a:t>Подсистема управления камерами</a:t>
            </a:r>
            <a:endParaRPr lang="ru-RU" sz="2400" b="1" dirty="0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47485-7A04-4227-9F93-986063316658}" type="slidenum">
              <a:rPr lang="ru-RU" smtClean="0"/>
              <a:t>21</a:t>
            </a:fld>
            <a:endParaRPr lang="ru-RU"/>
          </a:p>
        </p:txBody>
      </p:sp>
      <p:pic>
        <p:nvPicPr>
          <p:cNvPr id="15" name="Рисунок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372" y="1215750"/>
            <a:ext cx="6186265" cy="3391084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372" y="1044392"/>
            <a:ext cx="6819900" cy="3762375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2634" y="4978125"/>
            <a:ext cx="6665376" cy="1662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21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9680" y="1570054"/>
            <a:ext cx="5922110" cy="4447107"/>
          </a:xfrm>
          <a:prstGeom prst="rect">
            <a:avLst/>
          </a:prstGeom>
        </p:spPr>
      </p:pic>
      <p:sp>
        <p:nvSpPr>
          <p:cNvPr id="4" name="Пятиугольник 3"/>
          <p:cNvSpPr/>
          <p:nvPr/>
        </p:nvSpPr>
        <p:spPr>
          <a:xfrm>
            <a:off x="0" y="300446"/>
            <a:ext cx="9000309" cy="666205"/>
          </a:xfrm>
          <a:prstGeom prst="homePlat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 smtClean="0"/>
              <a:t>Конструктивные решения</a:t>
            </a:r>
            <a:endParaRPr lang="ru-RU" sz="2400" b="1" dirty="0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47485-7A04-4227-9F93-986063316658}" type="slidenum">
              <a:rPr lang="ru-RU" smtClean="0"/>
              <a:t>22</a:t>
            </a:fld>
            <a:endParaRPr lang="ru-RU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077" y="1570054"/>
            <a:ext cx="2249490" cy="1666790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716" y="3452601"/>
            <a:ext cx="3569012" cy="2564560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4222" y="1552529"/>
            <a:ext cx="2322163" cy="1684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810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ятиугольник 3"/>
          <p:cNvSpPr/>
          <p:nvPr/>
        </p:nvSpPr>
        <p:spPr>
          <a:xfrm>
            <a:off x="0" y="300446"/>
            <a:ext cx="9000309" cy="666205"/>
          </a:xfrm>
          <a:prstGeom prst="homePlat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 smtClean="0"/>
              <a:t>Реализация программной части</a:t>
            </a:r>
            <a:endParaRPr lang="ru-RU" sz="2400" b="1" dirty="0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47485-7A04-4227-9F93-986063316658}" type="slidenum">
              <a:rPr lang="ru-RU" smtClean="0"/>
              <a:t>23</a:t>
            </a:fld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169" y="1271451"/>
            <a:ext cx="5719129" cy="5374141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9528" y="1873856"/>
            <a:ext cx="4239398" cy="389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896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ÐÐ°ÑÑÐ¸Ð½ÐºÐ¸ Ð¿Ð¾ Ð·Ð°Ð¿ÑÐ¾ÑÑ opencv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1062" y="1343359"/>
            <a:ext cx="4906730" cy="2131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ятиугольник 3"/>
          <p:cNvSpPr/>
          <p:nvPr/>
        </p:nvSpPr>
        <p:spPr>
          <a:xfrm>
            <a:off x="0" y="300446"/>
            <a:ext cx="9000309" cy="666205"/>
          </a:xfrm>
          <a:prstGeom prst="homePlat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 smtClean="0"/>
              <a:t>Выбор инструментария</a:t>
            </a:r>
            <a:endParaRPr lang="ru-RU" sz="2400" b="1" dirty="0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47485-7A04-4227-9F93-986063316658}" type="slidenum">
              <a:rPr lang="ru-RU" smtClean="0"/>
              <a:t>24</a:t>
            </a:fld>
            <a:endParaRPr lang="ru-RU"/>
          </a:p>
        </p:txBody>
      </p:sp>
      <p:pic>
        <p:nvPicPr>
          <p:cNvPr id="1028" name="Picture 4" descr="ÐÐ¾ÑÐ¾Ð¶ÐµÐµ Ð¸Ð·Ð¾Ð±ÑÐ°Ð¶ÐµÐ½Ð¸Ðµ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568" y="1333905"/>
            <a:ext cx="3612092" cy="2001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ÐÐ°ÑÑÐ¸Ð½ÐºÐ¸ Ð¿Ð¾ Ð·Ð°Ð¿ÑÐ¾ÑÑ tesseract oc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450" y="3712496"/>
            <a:ext cx="3160210" cy="2054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ÐÐ°ÑÑÐ¸Ð½ÐºÐ¸ Ð¿Ð¾ Ð·Ð°Ð¿ÑÐ¾ÑÑ adob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3928" y="3418343"/>
            <a:ext cx="2080997" cy="2080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ÐÐ°ÑÑÐ¸Ð½ÐºÐ¸ Ð¿Ð¾ Ð·Ð°Ð¿ÑÐ¾ÑÑ solidworks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1291" y="4286995"/>
            <a:ext cx="3814037" cy="1212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ÐÐ°ÑÑÐ¸Ð½ÐºÐ¸ Ð¿Ð¾ Ð·Ð°Ð¿ÑÐ¾ÑÑ qt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3272" y="2537464"/>
            <a:ext cx="1454772" cy="1066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186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47485-7A04-4227-9F93-986063316658}" type="slidenum">
              <a:rPr lang="ru-RU" b="1" smtClean="0">
                <a:solidFill>
                  <a:schemeClr val="tx1"/>
                </a:solidFill>
              </a:rPr>
              <a:t>25</a:t>
            </a:fld>
            <a:endParaRPr lang="ru-RU" b="1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05593" y="1022465"/>
            <a:ext cx="658843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dirty="0" smtClean="0">
                <a:solidFill>
                  <a:schemeClr val="bg1"/>
                </a:solidFill>
                <a:latin typeface="Adobe Myungjo Std M" panose="02020600000000000000" pitchFamily="18" charset="-128"/>
                <a:ea typeface="Adobe Myungjo Std M" panose="02020600000000000000" pitchFamily="18" charset="-128"/>
              </a:rPr>
              <a:t>ЧАСТЬ </a:t>
            </a:r>
          </a:p>
          <a:p>
            <a:r>
              <a:rPr lang="ru-RU" sz="4000" dirty="0" smtClean="0">
                <a:solidFill>
                  <a:schemeClr val="bg1"/>
                </a:solidFill>
                <a:latin typeface="Adobe Myungjo Std M" panose="02020600000000000000" pitchFamily="18" charset="-128"/>
                <a:ea typeface="Adobe Myungjo Std M" panose="02020600000000000000" pitchFamily="18" charset="-128"/>
              </a:rPr>
              <a:t>ЧЕТВЕРТАЯ</a:t>
            </a:r>
          </a:p>
          <a:p>
            <a:endParaRPr lang="ru-RU" sz="4000" dirty="0" smtClean="0">
              <a:solidFill>
                <a:schemeClr val="bg1"/>
              </a:solidFill>
              <a:latin typeface="Adobe Myungjo Std M" panose="02020600000000000000" pitchFamily="18" charset="-128"/>
              <a:ea typeface="Adobe Myungjo Std M" panose="02020600000000000000" pitchFamily="18" charset="-128"/>
            </a:endParaRPr>
          </a:p>
          <a:p>
            <a:endParaRPr lang="ru-RU" dirty="0">
              <a:solidFill>
                <a:schemeClr val="bg1"/>
              </a:solidFill>
            </a:endParaRPr>
          </a:p>
          <a:p>
            <a:pPr algn="just"/>
            <a:r>
              <a:rPr lang="ru-RU" sz="2400" dirty="0" smtClean="0">
                <a:solidFill>
                  <a:schemeClr val="bg1"/>
                </a:solidFill>
              </a:rPr>
              <a:t>Тестирование системы</a:t>
            </a:r>
            <a:endParaRPr lang="ru-RU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3220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ятиугольник 3"/>
          <p:cNvSpPr/>
          <p:nvPr/>
        </p:nvSpPr>
        <p:spPr>
          <a:xfrm>
            <a:off x="0" y="300446"/>
            <a:ext cx="9000309" cy="666205"/>
          </a:xfrm>
          <a:prstGeom prst="homePlat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 smtClean="0"/>
              <a:t>Исходные данные</a:t>
            </a:r>
            <a:endParaRPr lang="ru-RU" sz="2400" b="1" dirty="0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47485-7A04-4227-9F93-986063316658}" type="slidenum">
              <a:rPr lang="ru-RU" smtClean="0"/>
              <a:t>26</a:t>
            </a:fld>
            <a:endParaRPr lang="ru-RU"/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076" y="1280159"/>
            <a:ext cx="5339662" cy="5185955"/>
          </a:xfrm>
          <a:prstGeom prst="rect">
            <a:avLst/>
          </a:prstGeom>
        </p:spPr>
      </p:pic>
      <p:sp>
        <p:nvSpPr>
          <p:cNvPr id="11" name="Прямоугольник 10"/>
          <p:cNvSpPr/>
          <p:nvPr/>
        </p:nvSpPr>
        <p:spPr>
          <a:xfrm>
            <a:off x="6631577" y="1280159"/>
            <a:ext cx="507274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>
                <a:latin typeface="F15"/>
              </a:rPr>
              <a:t>В </a:t>
            </a:r>
            <a:r>
              <a:rPr lang="ru-RU" dirty="0">
                <a:latin typeface="F15"/>
              </a:rPr>
              <a:t>исследовании задействовано </a:t>
            </a:r>
            <a:r>
              <a:rPr lang="ru-RU" dirty="0" smtClean="0">
                <a:latin typeface="F15"/>
              </a:rPr>
              <a:t>70 объектов</a:t>
            </a:r>
            <a:r>
              <a:rPr lang="ru-RU" dirty="0">
                <a:latin typeface="F15"/>
              </a:rPr>
              <a:t>: </a:t>
            </a:r>
            <a:endParaRPr lang="ru-RU" dirty="0" smtClean="0">
              <a:latin typeface="F15"/>
            </a:endParaRPr>
          </a:p>
          <a:p>
            <a:r>
              <a:rPr lang="ru-RU" dirty="0" smtClean="0">
                <a:latin typeface="F15"/>
              </a:rPr>
              <a:t>35 цилиндрической формы </a:t>
            </a:r>
            <a:r>
              <a:rPr lang="ru-RU" dirty="0">
                <a:latin typeface="F15"/>
              </a:rPr>
              <a:t>и </a:t>
            </a:r>
            <a:endParaRPr lang="ru-RU" dirty="0" smtClean="0">
              <a:latin typeface="F15"/>
            </a:endParaRPr>
          </a:p>
          <a:p>
            <a:r>
              <a:rPr lang="ru-RU" dirty="0" smtClean="0">
                <a:latin typeface="F15"/>
              </a:rPr>
              <a:t>35 </a:t>
            </a:r>
            <a:r>
              <a:rPr lang="ru-RU" dirty="0">
                <a:latin typeface="F15"/>
              </a:rPr>
              <a:t>прямоугольной формы.</a:t>
            </a:r>
            <a:endParaRPr lang="ru-RU" dirty="0"/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0420" y="2568076"/>
            <a:ext cx="5415055" cy="950010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3447" y="3945299"/>
            <a:ext cx="3429000" cy="542925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0000" y="4570862"/>
            <a:ext cx="3095625" cy="533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77212" y="5186900"/>
            <a:ext cx="1981200" cy="60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681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ятиугольник 3"/>
          <p:cNvSpPr/>
          <p:nvPr/>
        </p:nvSpPr>
        <p:spPr>
          <a:xfrm>
            <a:off x="0" y="300446"/>
            <a:ext cx="9000309" cy="666205"/>
          </a:xfrm>
          <a:prstGeom prst="homePlat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 smtClean="0"/>
              <a:t>Удаление шумов и нормализация</a:t>
            </a:r>
            <a:endParaRPr lang="ru-RU" sz="2400" b="1" dirty="0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47485-7A04-4227-9F93-986063316658}" type="slidenum">
              <a:rPr lang="ru-RU" smtClean="0"/>
              <a:t>27</a:t>
            </a:fld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6993" y="1455148"/>
            <a:ext cx="7319555" cy="4668562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7506789" y="3572497"/>
            <a:ext cx="9177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Оливки</a:t>
            </a:r>
            <a:endParaRPr lang="ru-RU" dirty="0"/>
          </a:p>
        </p:txBody>
      </p:sp>
      <p:sp>
        <p:nvSpPr>
          <p:cNvPr id="15" name="TextBox 14"/>
          <p:cNvSpPr txBox="1"/>
          <p:nvPr/>
        </p:nvSpPr>
        <p:spPr>
          <a:xfrm>
            <a:off x="3265520" y="3604763"/>
            <a:ext cx="8292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err="1" smtClean="0"/>
              <a:t>Африн</a:t>
            </a:r>
            <a:endParaRPr lang="ru-RU" dirty="0"/>
          </a:p>
        </p:txBody>
      </p:sp>
      <p:sp>
        <p:nvSpPr>
          <p:cNvPr id="16" name="TextBox 15"/>
          <p:cNvSpPr txBox="1"/>
          <p:nvPr/>
        </p:nvSpPr>
        <p:spPr>
          <a:xfrm>
            <a:off x="7506789" y="6046610"/>
            <a:ext cx="829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Масло</a:t>
            </a:r>
            <a:endParaRPr lang="ru-RU" dirty="0"/>
          </a:p>
        </p:txBody>
      </p:sp>
      <p:sp>
        <p:nvSpPr>
          <p:cNvPr id="17" name="TextBox 16"/>
          <p:cNvSpPr txBox="1"/>
          <p:nvPr/>
        </p:nvSpPr>
        <p:spPr>
          <a:xfrm>
            <a:off x="2807510" y="6061797"/>
            <a:ext cx="1745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Жестяная банка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91524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ятиугольник 3"/>
          <p:cNvSpPr/>
          <p:nvPr/>
        </p:nvSpPr>
        <p:spPr>
          <a:xfrm>
            <a:off x="0" y="300446"/>
            <a:ext cx="9000309" cy="666205"/>
          </a:xfrm>
          <a:prstGeom prst="homePlat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 smtClean="0"/>
              <a:t>Локализация объектов</a:t>
            </a:r>
            <a:endParaRPr lang="ru-RU" sz="2400" b="1" dirty="0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47485-7A04-4227-9F93-986063316658}" type="slidenum">
              <a:rPr lang="ru-RU" smtClean="0"/>
              <a:t>28</a:t>
            </a:fld>
            <a:endParaRPr lang="ru-RU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2953" y="1421129"/>
            <a:ext cx="7487356" cy="4805499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7053943" y="3607331"/>
            <a:ext cx="9177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Оливки</a:t>
            </a:r>
            <a:endParaRPr lang="ru-RU" dirty="0"/>
          </a:p>
        </p:txBody>
      </p:sp>
      <p:sp>
        <p:nvSpPr>
          <p:cNvPr id="16" name="TextBox 15"/>
          <p:cNvSpPr txBox="1"/>
          <p:nvPr/>
        </p:nvSpPr>
        <p:spPr>
          <a:xfrm>
            <a:off x="2716881" y="3607331"/>
            <a:ext cx="8292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err="1" smtClean="0"/>
              <a:t>Африн</a:t>
            </a:r>
            <a:endParaRPr lang="ru-RU" dirty="0"/>
          </a:p>
        </p:txBody>
      </p:sp>
      <p:sp>
        <p:nvSpPr>
          <p:cNvPr id="17" name="TextBox 16"/>
          <p:cNvSpPr txBox="1"/>
          <p:nvPr/>
        </p:nvSpPr>
        <p:spPr>
          <a:xfrm>
            <a:off x="7053943" y="6081444"/>
            <a:ext cx="829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Масло</a:t>
            </a:r>
            <a:endParaRPr lang="ru-RU" dirty="0"/>
          </a:p>
        </p:txBody>
      </p:sp>
      <p:sp>
        <p:nvSpPr>
          <p:cNvPr id="18" name="TextBox 17"/>
          <p:cNvSpPr txBox="1"/>
          <p:nvPr/>
        </p:nvSpPr>
        <p:spPr>
          <a:xfrm>
            <a:off x="2354664" y="6096631"/>
            <a:ext cx="1745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Жестяная банка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23881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ятиугольник 3"/>
          <p:cNvSpPr/>
          <p:nvPr/>
        </p:nvSpPr>
        <p:spPr>
          <a:xfrm>
            <a:off x="0" y="300446"/>
            <a:ext cx="9000309" cy="666205"/>
          </a:xfrm>
          <a:prstGeom prst="homePlat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 smtClean="0"/>
              <a:t>Нахождение масок объектов</a:t>
            </a:r>
            <a:endParaRPr lang="ru-RU" sz="2400" b="1" dirty="0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47485-7A04-4227-9F93-986063316658}" type="slidenum">
              <a:rPr lang="ru-RU" smtClean="0"/>
              <a:t>29</a:t>
            </a:fld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2739" y="1360715"/>
            <a:ext cx="7447570" cy="484849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053943" y="3572497"/>
            <a:ext cx="9177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Оливки</a:t>
            </a:r>
            <a:endParaRPr lang="ru-RU" dirty="0"/>
          </a:p>
        </p:txBody>
      </p:sp>
      <p:sp>
        <p:nvSpPr>
          <p:cNvPr id="8" name="TextBox 7"/>
          <p:cNvSpPr txBox="1"/>
          <p:nvPr/>
        </p:nvSpPr>
        <p:spPr>
          <a:xfrm>
            <a:off x="2812674" y="3604763"/>
            <a:ext cx="8292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err="1" smtClean="0"/>
              <a:t>Африн</a:t>
            </a:r>
            <a:endParaRPr lang="ru-RU" dirty="0"/>
          </a:p>
        </p:txBody>
      </p:sp>
      <p:sp>
        <p:nvSpPr>
          <p:cNvPr id="9" name="TextBox 8"/>
          <p:cNvSpPr txBox="1"/>
          <p:nvPr/>
        </p:nvSpPr>
        <p:spPr>
          <a:xfrm>
            <a:off x="7053943" y="6046610"/>
            <a:ext cx="829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Масло</a:t>
            </a:r>
            <a:endParaRPr lang="ru-RU" dirty="0"/>
          </a:p>
        </p:txBody>
      </p:sp>
      <p:sp>
        <p:nvSpPr>
          <p:cNvPr id="10" name="TextBox 9"/>
          <p:cNvSpPr txBox="1"/>
          <p:nvPr/>
        </p:nvSpPr>
        <p:spPr>
          <a:xfrm>
            <a:off x="2354664" y="6061797"/>
            <a:ext cx="1745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Жестяная банка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11811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ятиугольник 3"/>
          <p:cNvSpPr/>
          <p:nvPr/>
        </p:nvSpPr>
        <p:spPr>
          <a:xfrm>
            <a:off x="0" y="300446"/>
            <a:ext cx="9000309" cy="666205"/>
          </a:xfrm>
          <a:prstGeom prst="homePlat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/>
              <a:t>Актуальность </a:t>
            </a:r>
            <a:r>
              <a:rPr lang="ru-RU" sz="2400" b="1" dirty="0" smtClean="0"/>
              <a:t>проблематики</a:t>
            </a:r>
            <a:endParaRPr lang="ru-RU" sz="2400" b="1" dirty="0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47485-7A04-4227-9F93-986063316658}" type="slidenum">
              <a:rPr lang="ru-RU" b="1" smtClean="0">
                <a:solidFill>
                  <a:schemeClr val="tx1"/>
                </a:solidFill>
              </a:rPr>
              <a:t>3</a:t>
            </a:fld>
            <a:endParaRPr lang="ru-RU" b="1" dirty="0">
              <a:solidFill>
                <a:schemeClr val="tx1"/>
              </a:solidFill>
            </a:endParaRPr>
          </a:p>
        </p:txBody>
      </p:sp>
      <p:pic>
        <p:nvPicPr>
          <p:cNvPr id="5" name="Picture 2" descr="ÐÐ°ÑÑÐ¸Ð½ÐºÐ¸ Ð¿Ð¾ Ð·Ð°Ð¿ÑÐ¾ÑÑ ÑÐ¾ÑÑÐ¸Ñ ÐºÐ°ÑÑÐ° 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1425" y="1155237"/>
            <a:ext cx="5037768" cy="2928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655" y="4305467"/>
            <a:ext cx="2505075" cy="1463041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3536" y="4305467"/>
            <a:ext cx="2143125" cy="1463041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29013" y="4763737"/>
            <a:ext cx="553278" cy="63510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661689" y="4763737"/>
            <a:ext cx="517186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 smtClean="0"/>
              <a:t>Упрощение процесса оцифровки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 smtClean="0"/>
              <a:t>Улучшение временных показателей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 smtClean="0"/>
              <a:t>Уменьшение стоимости оцифровки</a:t>
            </a:r>
          </a:p>
        </p:txBody>
      </p:sp>
      <p:pic>
        <p:nvPicPr>
          <p:cNvPr id="9" name="Picture 2" descr="ÐÐ°ÑÑÐ¸Ð½ÐºÐ¸ Ð¿Ð¾ Ð·Ð°Ð¿ÑÐ¾ÑÑ x5 retail group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4088" y="1851148"/>
            <a:ext cx="2642656" cy="1761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ÐÐ°ÑÑÐ¸Ð½ÐºÐ¸ Ð¿Ð¾ Ð·Ð°Ð¿ÑÐ¾ÑÑ ÑÑÐ¿Ñ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739" y="2255534"/>
            <a:ext cx="2770505" cy="1121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1078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ятиугольник 3"/>
          <p:cNvSpPr/>
          <p:nvPr/>
        </p:nvSpPr>
        <p:spPr>
          <a:xfrm>
            <a:off x="0" y="300446"/>
            <a:ext cx="9000309" cy="666205"/>
          </a:xfrm>
          <a:prstGeom prst="homePlat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 smtClean="0"/>
              <a:t>Нахождение контуров</a:t>
            </a:r>
            <a:endParaRPr lang="ru-RU" sz="2400" b="1" dirty="0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47485-7A04-4227-9F93-986063316658}" type="slidenum">
              <a:rPr lang="ru-RU" smtClean="0"/>
              <a:t>30</a:t>
            </a:fld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4246" y="1294266"/>
            <a:ext cx="7216063" cy="473446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088778" y="3424451"/>
            <a:ext cx="9177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Оливки</a:t>
            </a:r>
            <a:endParaRPr lang="ru-RU" dirty="0"/>
          </a:p>
        </p:txBody>
      </p:sp>
      <p:sp>
        <p:nvSpPr>
          <p:cNvPr id="8" name="TextBox 7"/>
          <p:cNvSpPr txBox="1"/>
          <p:nvPr/>
        </p:nvSpPr>
        <p:spPr>
          <a:xfrm>
            <a:off x="2847509" y="3456717"/>
            <a:ext cx="8292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err="1" smtClean="0"/>
              <a:t>Африн</a:t>
            </a:r>
            <a:endParaRPr lang="ru-RU" dirty="0"/>
          </a:p>
        </p:txBody>
      </p:sp>
      <p:sp>
        <p:nvSpPr>
          <p:cNvPr id="9" name="TextBox 8"/>
          <p:cNvSpPr txBox="1"/>
          <p:nvPr/>
        </p:nvSpPr>
        <p:spPr>
          <a:xfrm>
            <a:off x="7088778" y="5898564"/>
            <a:ext cx="829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Масло</a:t>
            </a:r>
            <a:endParaRPr lang="ru-RU" dirty="0"/>
          </a:p>
        </p:txBody>
      </p:sp>
      <p:sp>
        <p:nvSpPr>
          <p:cNvPr id="10" name="TextBox 9"/>
          <p:cNvSpPr txBox="1"/>
          <p:nvPr/>
        </p:nvSpPr>
        <p:spPr>
          <a:xfrm>
            <a:off x="2389499" y="5913751"/>
            <a:ext cx="1745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Жестяная банка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96837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ятиугольник 3"/>
          <p:cNvSpPr/>
          <p:nvPr/>
        </p:nvSpPr>
        <p:spPr>
          <a:xfrm>
            <a:off x="0" y="300446"/>
            <a:ext cx="9000309" cy="666205"/>
          </a:xfrm>
          <a:prstGeom prst="homePlat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 smtClean="0"/>
              <a:t>Определение формы и положения</a:t>
            </a:r>
            <a:endParaRPr lang="ru-RU" sz="2400" b="1" dirty="0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47485-7A04-4227-9F93-986063316658}" type="slidenum">
              <a:rPr lang="ru-RU" smtClean="0"/>
              <a:t>31</a:t>
            </a:fld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1837" y="1149939"/>
            <a:ext cx="7538472" cy="507669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932023" y="3476204"/>
            <a:ext cx="9177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Оливки</a:t>
            </a:r>
            <a:endParaRPr lang="ru-RU" dirty="0"/>
          </a:p>
        </p:txBody>
      </p:sp>
      <p:sp>
        <p:nvSpPr>
          <p:cNvPr id="7" name="TextBox 6"/>
          <p:cNvSpPr txBox="1"/>
          <p:nvPr/>
        </p:nvSpPr>
        <p:spPr>
          <a:xfrm>
            <a:off x="2647212" y="3444089"/>
            <a:ext cx="8292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err="1" smtClean="0"/>
              <a:t>Африн</a:t>
            </a:r>
            <a:endParaRPr lang="ru-RU" dirty="0"/>
          </a:p>
        </p:txBody>
      </p:sp>
      <p:sp>
        <p:nvSpPr>
          <p:cNvPr id="8" name="TextBox 7"/>
          <p:cNvSpPr txBox="1"/>
          <p:nvPr/>
        </p:nvSpPr>
        <p:spPr>
          <a:xfrm>
            <a:off x="7036527" y="6023168"/>
            <a:ext cx="917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Масло</a:t>
            </a:r>
            <a:endParaRPr lang="ru-RU" dirty="0"/>
          </a:p>
        </p:txBody>
      </p:sp>
      <p:sp>
        <p:nvSpPr>
          <p:cNvPr id="9" name="TextBox 8"/>
          <p:cNvSpPr txBox="1"/>
          <p:nvPr/>
        </p:nvSpPr>
        <p:spPr>
          <a:xfrm>
            <a:off x="2189202" y="6040585"/>
            <a:ext cx="1745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Жестяная банка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68911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ятиугольник 3"/>
          <p:cNvSpPr/>
          <p:nvPr/>
        </p:nvSpPr>
        <p:spPr>
          <a:xfrm>
            <a:off x="0" y="300446"/>
            <a:ext cx="9000309" cy="666205"/>
          </a:xfrm>
          <a:prstGeom prst="homePlat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 smtClean="0"/>
              <a:t>Получение развертки цилиндрического объекта</a:t>
            </a:r>
            <a:endParaRPr lang="ru-RU" sz="2400" b="1" dirty="0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47485-7A04-4227-9F93-986063316658}" type="slidenum">
              <a:rPr lang="ru-RU" smtClean="0"/>
              <a:t>32</a:t>
            </a:fld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031" y="1394868"/>
            <a:ext cx="2143125" cy="2047875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4237" y="1251993"/>
            <a:ext cx="2295525" cy="219075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7843" y="1324868"/>
            <a:ext cx="1742123" cy="2117875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93714" y="1251993"/>
            <a:ext cx="2066925" cy="2152650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5796" y="3728085"/>
            <a:ext cx="7889096" cy="2501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638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ятиугольник 3"/>
          <p:cNvSpPr/>
          <p:nvPr/>
        </p:nvSpPr>
        <p:spPr>
          <a:xfrm>
            <a:off x="0" y="300446"/>
            <a:ext cx="9000309" cy="666205"/>
          </a:xfrm>
          <a:prstGeom prst="homePlat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 smtClean="0"/>
              <a:t>Получение развертки цилиндрического объекта</a:t>
            </a:r>
            <a:endParaRPr lang="ru-RU" sz="2400" b="1" dirty="0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47485-7A04-4227-9F93-986063316658}" type="slidenum">
              <a:rPr lang="ru-RU" smtClean="0"/>
              <a:t>33</a:t>
            </a:fld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433" y="1507505"/>
            <a:ext cx="1352550" cy="1752600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5804" y="1478930"/>
            <a:ext cx="1419225" cy="1809750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1850" y="1478930"/>
            <a:ext cx="1419225" cy="1762125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41075" y="1432393"/>
            <a:ext cx="1504950" cy="1847850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101" y="3441321"/>
            <a:ext cx="8197625" cy="2976545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7194654" y="1861059"/>
            <a:ext cx="36113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Шаг вращения – 3 градуса</a:t>
            </a:r>
          </a:p>
          <a:p>
            <a:r>
              <a:rPr lang="ru-RU" dirty="0" smtClean="0"/>
              <a:t>Количество фотографий (120 штук)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33998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ятиугольник 3"/>
          <p:cNvSpPr/>
          <p:nvPr/>
        </p:nvSpPr>
        <p:spPr>
          <a:xfrm>
            <a:off x="0" y="300446"/>
            <a:ext cx="9000309" cy="666205"/>
          </a:xfrm>
          <a:prstGeom prst="homePlat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 smtClean="0"/>
              <a:t>Заключение</a:t>
            </a:r>
            <a:endParaRPr lang="ru-RU" sz="2400" b="1" dirty="0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47485-7A04-4227-9F93-986063316658}" type="slidenum">
              <a:rPr lang="ru-RU" smtClean="0"/>
              <a:t>34</a:t>
            </a:fld>
            <a:endParaRPr lang="ru-RU"/>
          </a:p>
        </p:txBody>
      </p:sp>
      <p:sp>
        <p:nvSpPr>
          <p:cNvPr id="14" name="Заголовок 1"/>
          <p:cNvSpPr>
            <a:spLocks noGrp="1"/>
          </p:cNvSpPr>
          <p:nvPr>
            <p:ph type="title"/>
          </p:nvPr>
        </p:nvSpPr>
        <p:spPr>
          <a:xfrm>
            <a:off x="670060" y="1007776"/>
            <a:ext cx="3195650" cy="890462"/>
          </a:xfrm>
        </p:spPr>
        <p:txBody>
          <a:bodyPr>
            <a:normAutofit/>
          </a:bodyPr>
          <a:lstStyle/>
          <a:p>
            <a:pPr defTabSz="457200"/>
            <a:r>
              <a:rPr lang="ru-RU" sz="4200" dirty="0">
                <a:solidFill>
                  <a:schemeClr val="tx2"/>
                </a:solidFill>
              </a:rPr>
              <a:t>Результаты</a:t>
            </a:r>
            <a:endParaRPr lang="ru-RU" sz="4200" dirty="0">
              <a:solidFill>
                <a:schemeClr val="tx2"/>
              </a:solidFill>
            </a:endParaRPr>
          </a:p>
        </p:txBody>
      </p:sp>
      <p:sp>
        <p:nvSpPr>
          <p:cNvPr id="15" name="Заголовок 1"/>
          <p:cNvSpPr txBox="1">
            <a:spLocks/>
          </p:cNvSpPr>
          <p:nvPr/>
        </p:nvSpPr>
        <p:spPr>
          <a:xfrm>
            <a:off x="670060" y="3347175"/>
            <a:ext cx="3830094" cy="76522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dirty="0" smtClean="0"/>
              <a:t>Перспективы</a:t>
            </a:r>
            <a:endParaRPr lang="ru-RU" dirty="0"/>
          </a:p>
        </p:txBody>
      </p:sp>
      <p:sp>
        <p:nvSpPr>
          <p:cNvPr id="16" name="Прямоугольник 15"/>
          <p:cNvSpPr/>
          <p:nvPr/>
        </p:nvSpPr>
        <p:spPr>
          <a:xfrm>
            <a:off x="977037" y="4376232"/>
            <a:ext cx="9557657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>
                <a:latin typeface="F15"/>
              </a:rPr>
              <a:t>исследование алгоритмов машинного обучения для решения задачи</a:t>
            </a:r>
          </a:p>
          <a:p>
            <a:pPr algn="just"/>
            <a:r>
              <a:rPr lang="ru-RU" dirty="0">
                <a:latin typeface="F15"/>
              </a:rPr>
              <a:t>классификации формы;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 smtClean="0">
                <a:latin typeface="F15"/>
              </a:rPr>
              <a:t>модификацией </a:t>
            </a:r>
            <a:r>
              <a:rPr lang="ru-RU" dirty="0">
                <a:latin typeface="F15"/>
              </a:rPr>
              <a:t>алгоритма получения развертки цилиндрических</a:t>
            </a:r>
          </a:p>
          <a:p>
            <a:pPr algn="just"/>
            <a:r>
              <a:rPr lang="ru-RU" dirty="0">
                <a:latin typeface="F15"/>
              </a:rPr>
              <a:t>объектов для достижении должного качества;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 smtClean="0">
                <a:latin typeface="F15"/>
              </a:rPr>
              <a:t>улучшение </a:t>
            </a:r>
            <a:r>
              <a:rPr lang="ru-RU" dirty="0">
                <a:latin typeface="F15"/>
              </a:rPr>
              <a:t>физической установки и пользовательского интерфейса.</a:t>
            </a:r>
            <a:endParaRPr lang="ru-RU" dirty="0"/>
          </a:p>
        </p:txBody>
      </p:sp>
      <p:sp>
        <p:nvSpPr>
          <p:cNvPr id="17" name="Прямоугольник 16"/>
          <p:cNvSpPr/>
          <p:nvPr/>
        </p:nvSpPr>
        <p:spPr>
          <a:xfrm>
            <a:off x="977037" y="1939363"/>
            <a:ext cx="998705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>
                <a:latin typeface="F15"/>
              </a:rPr>
              <a:t>р</a:t>
            </a:r>
            <a:r>
              <a:rPr lang="ru-RU" dirty="0" smtClean="0">
                <a:latin typeface="F15"/>
              </a:rPr>
              <a:t>азработан прототип системы для оцифровки товара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>
                <a:latin typeface="F15"/>
              </a:rPr>
              <a:t>н</a:t>
            </a:r>
            <a:r>
              <a:rPr lang="ru-RU" dirty="0" smtClean="0">
                <a:latin typeface="F15"/>
              </a:rPr>
              <a:t>аписано соответствующее инструментальное и прикладное программное обеспечение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>
                <a:latin typeface="F15"/>
              </a:rPr>
              <a:t>р</a:t>
            </a:r>
            <a:r>
              <a:rPr lang="ru-RU" dirty="0" smtClean="0">
                <a:latin typeface="F15"/>
              </a:rPr>
              <a:t>азработаны схемотехнические и конструктивные решения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>
                <a:latin typeface="F15"/>
              </a:rPr>
              <a:t>п</a:t>
            </a:r>
            <a:r>
              <a:rPr lang="ru-RU" dirty="0" smtClean="0">
                <a:latin typeface="F15"/>
              </a:rPr>
              <a:t>роведены испытания системы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348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2014450" y="1388370"/>
            <a:ext cx="8309956" cy="2387600"/>
          </a:xfrm>
        </p:spPr>
        <p:txBody>
          <a:bodyPr>
            <a:normAutofit/>
          </a:bodyPr>
          <a:lstStyle/>
          <a:p>
            <a:r>
              <a:rPr lang="ru-RU" sz="3600" dirty="0" smtClean="0">
                <a:solidFill>
                  <a:schemeClr val="bg1"/>
                </a:solidFill>
              </a:rPr>
              <a:t>СПАСИБО ЗА ВНИМАНИЕ!</a:t>
            </a:r>
            <a:endParaRPr lang="ru-RU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0692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ятиугольник 3"/>
          <p:cNvSpPr/>
          <p:nvPr/>
        </p:nvSpPr>
        <p:spPr>
          <a:xfrm>
            <a:off x="0" y="300446"/>
            <a:ext cx="9000309" cy="666205"/>
          </a:xfrm>
          <a:prstGeom prst="homePlat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 smtClean="0"/>
              <a:t>Цели и задачи работы</a:t>
            </a:r>
            <a:endParaRPr lang="ru-RU" sz="2400" b="1" dirty="0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47485-7A04-4227-9F93-986063316658}" type="slidenum">
              <a:rPr lang="ru-RU" smtClean="0"/>
              <a:t>4</a:t>
            </a:fld>
            <a:endParaRPr lang="ru-RU"/>
          </a:p>
        </p:txBody>
      </p:sp>
      <p:sp>
        <p:nvSpPr>
          <p:cNvPr id="5" name="TextBox 4"/>
          <p:cNvSpPr txBox="1"/>
          <p:nvPr/>
        </p:nvSpPr>
        <p:spPr>
          <a:xfrm>
            <a:off x="646111" y="2731174"/>
            <a:ext cx="11174982" cy="32316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ru-RU" sz="2400" b="1" dirty="0" smtClean="0"/>
              <a:t>Задачи</a:t>
            </a:r>
            <a:r>
              <a:rPr lang="ru-RU" sz="2400" b="1" dirty="0" smtClean="0"/>
              <a:t>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ru-RU" sz="2400" dirty="0" smtClean="0">
              <a:latin typeface="CMSY1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2400" dirty="0" smtClean="0">
                <a:latin typeface="CMSY10"/>
              </a:rPr>
              <a:t>анализ предметной области</a:t>
            </a:r>
            <a:r>
              <a:rPr lang="en-US" sz="2400" dirty="0" smtClean="0">
                <a:latin typeface="CMSY10"/>
              </a:rPr>
              <a:t>;</a:t>
            </a:r>
            <a:endParaRPr lang="ru-RU" sz="2400" dirty="0" smtClean="0">
              <a:latin typeface="CMSY1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2400" dirty="0" smtClean="0">
                <a:latin typeface="F15"/>
              </a:rPr>
              <a:t>разработка </a:t>
            </a:r>
            <a:r>
              <a:rPr lang="ru-RU" sz="2400" dirty="0">
                <a:latin typeface="F15"/>
              </a:rPr>
              <a:t>структурных, аппаратных, схемотехнических и конструктивных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2400" dirty="0">
                <a:latin typeface="F15"/>
              </a:rPr>
              <a:t>решений;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2400" dirty="0" smtClean="0">
                <a:latin typeface="F15"/>
              </a:rPr>
              <a:t>разработка </a:t>
            </a:r>
            <a:r>
              <a:rPr lang="ru-RU" sz="2400" dirty="0">
                <a:latin typeface="F15"/>
              </a:rPr>
              <a:t>программного обеспечения;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2400" dirty="0" smtClean="0">
                <a:latin typeface="F15"/>
              </a:rPr>
              <a:t>проведение </a:t>
            </a:r>
            <a:r>
              <a:rPr lang="ru-RU" sz="2400" dirty="0">
                <a:latin typeface="F15"/>
              </a:rPr>
              <a:t>испытаний системы.</a:t>
            </a:r>
            <a:endParaRPr lang="ru-RU" sz="2400" dirty="0"/>
          </a:p>
          <a:p>
            <a:endParaRPr lang="ru-RU" b="1" dirty="0" smtClean="0"/>
          </a:p>
          <a:p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646110" y="1670859"/>
            <a:ext cx="102352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400" b="1" dirty="0" smtClean="0"/>
              <a:t>Целью</a:t>
            </a:r>
            <a:r>
              <a:rPr lang="ru-RU" sz="2400" dirty="0" smtClean="0"/>
              <a:t> </a:t>
            </a:r>
            <a:r>
              <a:rPr lang="ru-RU" sz="2400" dirty="0"/>
              <a:t>данной работы является разработка </a:t>
            </a:r>
            <a:r>
              <a:rPr lang="ru-RU" sz="2400" dirty="0" smtClean="0"/>
              <a:t>прототипа системы </a:t>
            </a:r>
            <a:r>
              <a:rPr lang="ru-RU" sz="2400" dirty="0"/>
              <a:t>для распознавания и идентификации продуктов питания.</a:t>
            </a:r>
          </a:p>
        </p:txBody>
      </p:sp>
    </p:spTree>
    <p:extLst>
      <p:ext uri="{BB962C8B-B14F-4D97-AF65-F5344CB8AC3E}">
        <p14:creationId xmlns:p14="http://schemas.microsoft.com/office/powerpoint/2010/main" val="2263892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47485-7A04-4227-9F93-986063316658}" type="slidenum">
              <a:rPr lang="ru-RU" b="1" smtClean="0">
                <a:solidFill>
                  <a:schemeClr val="tx1"/>
                </a:solidFill>
              </a:rPr>
              <a:t>5</a:t>
            </a:fld>
            <a:endParaRPr lang="ru-RU" b="1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05593" y="1022465"/>
            <a:ext cx="6588430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dirty="0" smtClean="0">
                <a:solidFill>
                  <a:schemeClr val="bg1"/>
                </a:solidFill>
                <a:latin typeface="Adobe Myungjo Std M" panose="02020600000000000000" pitchFamily="18" charset="-128"/>
                <a:ea typeface="Adobe Myungjo Std M" panose="02020600000000000000" pitchFamily="18" charset="-128"/>
              </a:rPr>
              <a:t>ЧАСТЬ </a:t>
            </a:r>
          </a:p>
          <a:p>
            <a:r>
              <a:rPr lang="ru-RU" sz="4000" dirty="0" smtClean="0">
                <a:solidFill>
                  <a:schemeClr val="bg1"/>
                </a:solidFill>
                <a:latin typeface="Adobe Myungjo Std M" panose="02020600000000000000" pitchFamily="18" charset="-128"/>
                <a:ea typeface="Adobe Myungjo Std M" panose="02020600000000000000" pitchFamily="18" charset="-128"/>
              </a:rPr>
              <a:t>ПЕРВАЯ</a:t>
            </a:r>
          </a:p>
          <a:p>
            <a:endParaRPr lang="ru-RU" sz="4000" dirty="0" smtClean="0">
              <a:solidFill>
                <a:schemeClr val="bg1"/>
              </a:solidFill>
              <a:latin typeface="Adobe Myungjo Std M" panose="02020600000000000000" pitchFamily="18" charset="-128"/>
              <a:ea typeface="Adobe Myungjo Std M" panose="02020600000000000000" pitchFamily="18" charset="-128"/>
            </a:endParaRPr>
          </a:p>
          <a:p>
            <a:endParaRPr lang="ru-RU" dirty="0">
              <a:solidFill>
                <a:schemeClr val="bg1"/>
              </a:solidFill>
            </a:endParaRPr>
          </a:p>
          <a:p>
            <a:pPr algn="just"/>
            <a:r>
              <a:rPr lang="ru-RU" sz="2400" dirty="0" smtClean="0">
                <a:solidFill>
                  <a:schemeClr val="bg1"/>
                </a:solidFill>
              </a:rPr>
              <a:t>Обзор предметной области</a:t>
            </a:r>
            <a:r>
              <a:rPr lang="en-US" sz="2400" dirty="0" smtClean="0">
                <a:solidFill>
                  <a:schemeClr val="bg1"/>
                </a:solidFill>
              </a:rPr>
              <a:t>; </a:t>
            </a:r>
            <a:endParaRPr lang="ru-RU" sz="2400" dirty="0" smtClean="0">
              <a:solidFill>
                <a:schemeClr val="bg1"/>
              </a:solidFill>
            </a:endParaRPr>
          </a:p>
          <a:p>
            <a:pPr algn="just"/>
            <a:r>
              <a:rPr lang="ru-RU" sz="2400" dirty="0" smtClean="0">
                <a:solidFill>
                  <a:schemeClr val="bg1"/>
                </a:solidFill>
              </a:rPr>
              <a:t>постановка задачи.</a:t>
            </a:r>
          </a:p>
        </p:txBody>
      </p:sp>
    </p:spTree>
    <p:extLst>
      <p:ext uri="{BB962C8B-B14F-4D97-AF65-F5344CB8AC3E}">
        <p14:creationId xmlns:p14="http://schemas.microsoft.com/office/powerpoint/2010/main" val="2154437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ятиугольник 3"/>
          <p:cNvSpPr/>
          <p:nvPr/>
        </p:nvSpPr>
        <p:spPr>
          <a:xfrm>
            <a:off x="0" y="300446"/>
            <a:ext cx="9000309" cy="666205"/>
          </a:xfrm>
          <a:prstGeom prst="homePlat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 smtClean="0">
                <a:solidFill>
                  <a:schemeClr val="bg1"/>
                </a:solidFill>
              </a:rPr>
              <a:t>Системы визуального контроля</a:t>
            </a:r>
            <a:endParaRPr lang="ru-RU" sz="2400" b="1" dirty="0">
              <a:solidFill>
                <a:schemeClr val="bg1"/>
              </a:solidFill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47485-7A04-4227-9F93-986063316658}" type="slidenum">
              <a:rPr lang="ru-RU" smtClean="0"/>
              <a:t>6</a:t>
            </a:fld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363" y="1637438"/>
            <a:ext cx="10963275" cy="404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144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ятиугольник 3"/>
          <p:cNvSpPr/>
          <p:nvPr/>
        </p:nvSpPr>
        <p:spPr>
          <a:xfrm>
            <a:off x="0" y="300446"/>
            <a:ext cx="9000309" cy="666205"/>
          </a:xfrm>
          <a:prstGeom prst="homePlat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 smtClean="0"/>
              <a:t>Специализированные устройства</a:t>
            </a:r>
            <a:endParaRPr lang="ru-RU" sz="2400" b="1" dirty="0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47485-7A04-4227-9F93-986063316658}" type="slidenum">
              <a:rPr lang="ru-RU" smtClean="0"/>
              <a:t>7</a:t>
            </a:fld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1070" y="1672639"/>
            <a:ext cx="2121663" cy="3382485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1153" y="1672639"/>
            <a:ext cx="2539917" cy="338248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885968" y="5055124"/>
            <a:ext cx="2170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Flat Pack Line v33</a:t>
            </a:r>
            <a:endParaRPr lang="ru-RU" dirty="0"/>
          </a:p>
        </p:txBody>
      </p:sp>
      <p:sp>
        <p:nvSpPr>
          <p:cNvPr id="8" name="TextBox 7"/>
          <p:cNvSpPr txBox="1"/>
          <p:nvPr/>
        </p:nvSpPr>
        <p:spPr>
          <a:xfrm>
            <a:off x="1415903" y="5055124"/>
            <a:ext cx="1915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Round Line v35</a:t>
            </a:r>
            <a:endParaRPr lang="ru-RU" dirty="0"/>
          </a:p>
        </p:txBody>
      </p:sp>
      <p:sp>
        <p:nvSpPr>
          <p:cNvPr id="9" name="Freeform 1839">
            <a:extLst>
              <a:ext uri="{FF2B5EF4-FFF2-40B4-BE49-F238E27FC236}">
                <a16:creationId xmlns:a16="http://schemas.microsoft.com/office/drawing/2014/main" id="{041ED309-C0E8-487F-A91F-75C03CA1AFED}"/>
              </a:ext>
            </a:extLst>
          </p:cNvPr>
          <p:cNvSpPr>
            <a:spLocks noEditPoints="1"/>
          </p:cNvSpPr>
          <p:nvPr/>
        </p:nvSpPr>
        <p:spPr bwMode="auto">
          <a:xfrm>
            <a:off x="7777343" y="3465922"/>
            <a:ext cx="406646" cy="406646"/>
          </a:xfrm>
          <a:custGeom>
            <a:avLst/>
            <a:gdLst>
              <a:gd name="T0" fmla="*/ 488 w 695"/>
              <a:gd name="T1" fmla="*/ 471 h 695"/>
              <a:gd name="T2" fmla="*/ 490 w 695"/>
              <a:gd name="T3" fmla="*/ 475 h 695"/>
              <a:gd name="T4" fmla="*/ 491 w 695"/>
              <a:gd name="T5" fmla="*/ 479 h 695"/>
              <a:gd name="T6" fmla="*/ 490 w 695"/>
              <a:gd name="T7" fmla="*/ 484 h 695"/>
              <a:gd name="T8" fmla="*/ 488 w 695"/>
              <a:gd name="T9" fmla="*/ 487 h 695"/>
              <a:gd name="T10" fmla="*/ 483 w 695"/>
              <a:gd name="T11" fmla="*/ 490 h 695"/>
              <a:gd name="T12" fmla="*/ 479 w 695"/>
              <a:gd name="T13" fmla="*/ 490 h 695"/>
              <a:gd name="T14" fmla="*/ 475 w 695"/>
              <a:gd name="T15" fmla="*/ 490 h 695"/>
              <a:gd name="T16" fmla="*/ 471 w 695"/>
              <a:gd name="T17" fmla="*/ 487 h 695"/>
              <a:gd name="T18" fmla="*/ 348 w 695"/>
              <a:gd name="T19" fmla="*/ 365 h 695"/>
              <a:gd name="T20" fmla="*/ 225 w 695"/>
              <a:gd name="T21" fmla="*/ 487 h 695"/>
              <a:gd name="T22" fmla="*/ 221 w 695"/>
              <a:gd name="T23" fmla="*/ 490 h 695"/>
              <a:gd name="T24" fmla="*/ 216 w 695"/>
              <a:gd name="T25" fmla="*/ 490 h 695"/>
              <a:gd name="T26" fmla="*/ 212 w 695"/>
              <a:gd name="T27" fmla="*/ 490 h 695"/>
              <a:gd name="T28" fmla="*/ 207 w 695"/>
              <a:gd name="T29" fmla="*/ 487 h 695"/>
              <a:gd name="T30" fmla="*/ 205 w 695"/>
              <a:gd name="T31" fmla="*/ 483 h 695"/>
              <a:gd name="T32" fmla="*/ 204 w 695"/>
              <a:gd name="T33" fmla="*/ 478 h 695"/>
              <a:gd name="T34" fmla="*/ 205 w 695"/>
              <a:gd name="T35" fmla="*/ 474 h 695"/>
              <a:gd name="T36" fmla="*/ 207 w 695"/>
              <a:gd name="T37" fmla="*/ 471 h 695"/>
              <a:gd name="T38" fmla="*/ 331 w 695"/>
              <a:gd name="T39" fmla="*/ 347 h 695"/>
              <a:gd name="T40" fmla="*/ 207 w 695"/>
              <a:gd name="T41" fmla="*/ 223 h 695"/>
              <a:gd name="T42" fmla="*/ 205 w 695"/>
              <a:gd name="T43" fmla="*/ 220 h 695"/>
              <a:gd name="T44" fmla="*/ 204 w 695"/>
              <a:gd name="T45" fmla="*/ 215 h 695"/>
              <a:gd name="T46" fmla="*/ 205 w 695"/>
              <a:gd name="T47" fmla="*/ 211 h 695"/>
              <a:gd name="T48" fmla="*/ 207 w 695"/>
              <a:gd name="T49" fmla="*/ 207 h 695"/>
              <a:gd name="T50" fmla="*/ 212 w 695"/>
              <a:gd name="T51" fmla="*/ 204 h 695"/>
              <a:gd name="T52" fmla="*/ 216 w 695"/>
              <a:gd name="T53" fmla="*/ 203 h 695"/>
              <a:gd name="T54" fmla="*/ 221 w 695"/>
              <a:gd name="T55" fmla="*/ 204 h 695"/>
              <a:gd name="T56" fmla="*/ 224 w 695"/>
              <a:gd name="T57" fmla="*/ 207 h 695"/>
              <a:gd name="T58" fmla="*/ 348 w 695"/>
              <a:gd name="T59" fmla="*/ 330 h 695"/>
              <a:gd name="T60" fmla="*/ 471 w 695"/>
              <a:gd name="T61" fmla="*/ 207 h 695"/>
              <a:gd name="T62" fmla="*/ 475 w 695"/>
              <a:gd name="T63" fmla="*/ 204 h 695"/>
              <a:gd name="T64" fmla="*/ 479 w 695"/>
              <a:gd name="T65" fmla="*/ 203 h 695"/>
              <a:gd name="T66" fmla="*/ 483 w 695"/>
              <a:gd name="T67" fmla="*/ 204 h 695"/>
              <a:gd name="T68" fmla="*/ 488 w 695"/>
              <a:gd name="T69" fmla="*/ 207 h 695"/>
              <a:gd name="T70" fmla="*/ 490 w 695"/>
              <a:gd name="T71" fmla="*/ 211 h 695"/>
              <a:gd name="T72" fmla="*/ 491 w 695"/>
              <a:gd name="T73" fmla="*/ 215 h 695"/>
              <a:gd name="T74" fmla="*/ 490 w 695"/>
              <a:gd name="T75" fmla="*/ 220 h 695"/>
              <a:gd name="T76" fmla="*/ 488 w 695"/>
              <a:gd name="T77" fmla="*/ 223 h 695"/>
              <a:gd name="T78" fmla="*/ 364 w 695"/>
              <a:gd name="T79" fmla="*/ 347 h 695"/>
              <a:gd name="T80" fmla="*/ 488 w 695"/>
              <a:gd name="T81" fmla="*/ 471 h 695"/>
              <a:gd name="T82" fmla="*/ 683 w 695"/>
              <a:gd name="T83" fmla="*/ 0 h 695"/>
              <a:gd name="T84" fmla="*/ 12 w 695"/>
              <a:gd name="T85" fmla="*/ 0 h 695"/>
              <a:gd name="T86" fmla="*/ 7 w 695"/>
              <a:gd name="T87" fmla="*/ 1 h 695"/>
              <a:gd name="T88" fmla="*/ 4 w 695"/>
              <a:gd name="T89" fmla="*/ 3 h 695"/>
              <a:gd name="T90" fmla="*/ 1 w 695"/>
              <a:gd name="T91" fmla="*/ 7 h 695"/>
              <a:gd name="T92" fmla="*/ 0 w 695"/>
              <a:gd name="T93" fmla="*/ 11 h 695"/>
              <a:gd name="T94" fmla="*/ 0 w 695"/>
              <a:gd name="T95" fmla="*/ 683 h 695"/>
              <a:gd name="T96" fmla="*/ 1 w 695"/>
              <a:gd name="T97" fmla="*/ 687 h 695"/>
              <a:gd name="T98" fmla="*/ 4 w 695"/>
              <a:gd name="T99" fmla="*/ 691 h 695"/>
              <a:gd name="T100" fmla="*/ 7 w 695"/>
              <a:gd name="T101" fmla="*/ 694 h 695"/>
              <a:gd name="T102" fmla="*/ 12 w 695"/>
              <a:gd name="T103" fmla="*/ 695 h 695"/>
              <a:gd name="T104" fmla="*/ 683 w 695"/>
              <a:gd name="T105" fmla="*/ 695 h 695"/>
              <a:gd name="T106" fmla="*/ 688 w 695"/>
              <a:gd name="T107" fmla="*/ 694 h 695"/>
              <a:gd name="T108" fmla="*/ 691 w 695"/>
              <a:gd name="T109" fmla="*/ 691 h 695"/>
              <a:gd name="T110" fmla="*/ 694 w 695"/>
              <a:gd name="T111" fmla="*/ 687 h 695"/>
              <a:gd name="T112" fmla="*/ 695 w 695"/>
              <a:gd name="T113" fmla="*/ 683 h 695"/>
              <a:gd name="T114" fmla="*/ 695 w 695"/>
              <a:gd name="T115" fmla="*/ 11 h 695"/>
              <a:gd name="T116" fmla="*/ 694 w 695"/>
              <a:gd name="T117" fmla="*/ 7 h 695"/>
              <a:gd name="T118" fmla="*/ 691 w 695"/>
              <a:gd name="T119" fmla="*/ 3 h 695"/>
              <a:gd name="T120" fmla="*/ 688 w 695"/>
              <a:gd name="T121" fmla="*/ 1 h 695"/>
              <a:gd name="T122" fmla="*/ 683 w 695"/>
              <a:gd name="T123" fmla="*/ 0 h 6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695" h="695">
                <a:moveTo>
                  <a:pt x="488" y="471"/>
                </a:moveTo>
                <a:lnTo>
                  <a:pt x="490" y="475"/>
                </a:lnTo>
                <a:lnTo>
                  <a:pt x="491" y="479"/>
                </a:lnTo>
                <a:lnTo>
                  <a:pt x="490" y="484"/>
                </a:lnTo>
                <a:lnTo>
                  <a:pt x="488" y="487"/>
                </a:lnTo>
                <a:lnTo>
                  <a:pt x="483" y="490"/>
                </a:lnTo>
                <a:lnTo>
                  <a:pt x="479" y="490"/>
                </a:lnTo>
                <a:lnTo>
                  <a:pt x="475" y="490"/>
                </a:lnTo>
                <a:lnTo>
                  <a:pt x="471" y="487"/>
                </a:lnTo>
                <a:lnTo>
                  <a:pt x="348" y="365"/>
                </a:lnTo>
                <a:lnTo>
                  <a:pt x="225" y="487"/>
                </a:lnTo>
                <a:lnTo>
                  <a:pt x="221" y="490"/>
                </a:lnTo>
                <a:lnTo>
                  <a:pt x="216" y="490"/>
                </a:lnTo>
                <a:lnTo>
                  <a:pt x="212" y="490"/>
                </a:lnTo>
                <a:lnTo>
                  <a:pt x="207" y="487"/>
                </a:lnTo>
                <a:lnTo>
                  <a:pt x="205" y="483"/>
                </a:lnTo>
                <a:lnTo>
                  <a:pt x="204" y="478"/>
                </a:lnTo>
                <a:lnTo>
                  <a:pt x="205" y="474"/>
                </a:lnTo>
                <a:lnTo>
                  <a:pt x="207" y="471"/>
                </a:lnTo>
                <a:lnTo>
                  <a:pt x="331" y="347"/>
                </a:lnTo>
                <a:lnTo>
                  <a:pt x="207" y="223"/>
                </a:lnTo>
                <a:lnTo>
                  <a:pt x="205" y="220"/>
                </a:lnTo>
                <a:lnTo>
                  <a:pt x="204" y="215"/>
                </a:lnTo>
                <a:lnTo>
                  <a:pt x="205" y="211"/>
                </a:lnTo>
                <a:lnTo>
                  <a:pt x="207" y="207"/>
                </a:lnTo>
                <a:lnTo>
                  <a:pt x="212" y="204"/>
                </a:lnTo>
                <a:lnTo>
                  <a:pt x="216" y="203"/>
                </a:lnTo>
                <a:lnTo>
                  <a:pt x="221" y="204"/>
                </a:lnTo>
                <a:lnTo>
                  <a:pt x="224" y="207"/>
                </a:lnTo>
                <a:lnTo>
                  <a:pt x="348" y="330"/>
                </a:lnTo>
                <a:lnTo>
                  <a:pt x="471" y="207"/>
                </a:lnTo>
                <a:lnTo>
                  <a:pt x="475" y="204"/>
                </a:lnTo>
                <a:lnTo>
                  <a:pt x="479" y="203"/>
                </a:lnTo>
                <a:lnTo>
                  <a:pt x="483" y="204"/>
                </a:lnTo>
                <a:lnTo>
                  <a:pt x="488" y="207"/>
                </a:lnTo>
                <a:lnTo>
                  <a:pt x="490" y="211"/>
                </a:lnTo>
                <a:lnTo>
                  <a:pt x="491" y="215"/>
                </a:lnTo>
                <a:lnTo>
                  <a:pt x="490" y="220"/>
                </a:lnTo>
                <a:lnTo>
                  <a:pt x="488" y="223"/>
                </a:lnTo>
                <a:lnTo>
                  <a:pt x="364" y="347"/>
                </a:lnTo>
                <a:lnTo>
                  <a:pt x="488" y="471"/>
                </a:lnTo>
                <a:close/>
                <a:moveTo>
                  <a:pt x="683" y="0"/>
                </a:moveTo>
                <a:lnTo>
                  <a:pt x="12" y="0"/>
                </a:lnTo>
                <a:lnTo>
                  <a:pt x="7" y="1"/>
                </a:lnTo>
                <a:lnTo>
                  <a:pt x="4" y="3"/>
                </a:lnTo>
                <a:lnTo>
                  <a:pt x="1" y="7"/>
                </a:lnTo>
                <a:lnTo>
                  <a:pt x="0" y="11"/>
                </a:lnTo>
                <a:lnTo>
                  <a:pt x="0" y="683"/>
                </a:lnTo>
                <a:lnTo>
                  <a:pt x="1" y="687"/>
                </a:lnTo>
                <a:lnTo>
                  <a:pt x="4" y="691"/>
                </a:lnTo>
                <a:lnTo>
                  <a:pt x="7" y="694"/>
                </a:lnTo>
                <a:lnTo>
                  <a:pt x="12" y="695"/>
                </a:lnTo>
                <a:lnTo>
                  <a:pt x="683" y="695"/>
                </a:lnTo>
                <a:lnTo>
                  <a:pt x="688" y="694"/>
                </a:lnTo>
                <a:lnTo>
                  <a:pt x="691" y="691"/>
                </a:lnTo>
                <a:lnTo>
                  <a:pt x="694" y="687"/>
                </a:lnTo>
                <a:lnTo>
                  <a:pt x="695" y="683"/>
                </a:lnTo>
                <a:lnTo>
                  <a:pt x="695" y="11"/>
                </a:lnTo>
                <a:lnTo>
                  <a:pt x="694" y="7"/>
                </a:lnTo>
                <a:lnTo>
                  <a:pt x="691" y="3"/>
                </a:lnTo>
                <a:lnTo>
                  <a:pt x="688" y="1"/>
                </a:lnTo>
                <a:lnTo>
                  <a:pt x="683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0" name="Group 112">
            <a:extLst>
              <a:ext uri="{FF2B5EF4-FFF2-40B4-BE49-F238E27FC236}">
                <a16:creationId xmlns:a16="http://schemas.microsoft.com/office/drawing/2014/main" id="{030E245F-020C-4D01-A2C0-C5072B7BE2CA}"/>
              </a:ext>
            </a:extLst>
          </p:cNvPr>
          <p:cNvGrpSpPr/>
          <p:nvPr/>
        </p:nvGrpSpPr>
        <p:grpSpPr>
          <a:xfrm>
            <a:off x="7768634" y="1909144"/>
            <a:ext cx="2741386" cy="430887"/>
            <a:chOff x="649514" y="1532724"/>
            <a:chExt cx="2741386" cy="430887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7B69B43-8ADB-4E4C-88B1-18C33E9AC48A}"/>
                </a:ext>
              </a:extLst>
            </p:cNvPr>
            <p:cNvSpPr txBox="1"/>
            <p:nvPr/>
          </p:nvSpPr>
          <p:spPr>
            <a:xfrm>
              <a:off x="1209675" y="1532724"/>
              <a:ext cx="2181225" cy="430887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r>
                <a:rPr lang="ru-RU" sz="1400" dirty="0" smtClean="0"/>
                <a:t>Высокая точность проверки маркировки</a:t>
              </a:r>
              <a:endParaRPr lang="en-US" sz="1400" dirty="0"/>
            </a:p>
          </p:txBody>
        </p:sp>
        <p:sp>
          <p:nvSpPr>
            <p:cNvPr id="12" name="Freeform 1669">
              <a:extLst>
                <a:ext uri="{FF2B5EF4-FFF2-40B4-BE49-F238E27FC236}">
                  <a16:creationId xmlns:a16="http://schemas.microsoft.com/office/drawing/2014/main" id="{18753483-A6F2-4EF3-9642-C914A0BCDBB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49514" y="1544844"/>
              <a:ext cx="406648" cy="406648"/>
            </a:xfrm>
            <a:custGeom>
              <a:avLst/>
              <a:gdLst>
                <a:gd name="T0" fmla="*/ 519 w 719"/>
                <a:gd name="T1" fmla="*/ 263 h 719"/>
                <a:gd name="T2" fmla="*/ 292 w 719"/>
                <a:gd name="T3" fmla="*/ 475 h 719"/>
                <a:gd name="T4" fmla="*/ 289 w 719"/>
                <a:gd name="T5" fmla="*/ 477 h 719"/>
                <a:gd name="T6" fmla="*/ 284 w 719"/>
                <a:gd name="T7" fmla="*/ 479 h 719"/>
                <a:gd name="T8" fmla="*/ 280 w 719"/>
                <a:gd name="T9" fmla="*/ 477 h 719"/>
                <a:gd name="T10" fmla="*/ 275 w 719"/>
                <a:gd name="T11" fmla="*/ 475 h 719"/>
                <a:gd name="T12" fmla="*/ 200 w 719"/>
                <a:gd name="T13" fmla="*/ 400 h 719"/>
                <a:gd name="T14" fmla="*/ 198 w 719"/>
                <a:gd name="T15" fmla="*/ 396 h 719"/>
                <a:gd name="T16" fmla="*/ 197 w 719"/>
                <a:gd name="T17" fmla="*/ 391 h 719"/>
                <a:gd name="T18" fmla="*/ 198 w 719"/>
                <a:gd name="T19" fmla="*/ 387 h 719"/>
                <a:gd name="T20" fmla="*/ 200 w 719"/>
                <a:gd name="T21" fmla="*/ 382 h 719"/>
                <a:gd name="T22" fmla="*/ 205 w 719"/>
                <a:gd name="T23" fmla="*/ 380 h 719"/>
                <a:gd name="T24" fmla="*/ 209 w 719"/>
                <a:gd name="T25" fmla="*/ 379 h 719"/>
                <a:gd name="T26" fmla="*/ 213 w 719"/>
                <a:gd name="T27" fmla="*/ 380 h 719"/>
                <a:gd name="T28" fmla="*/ 217 w 719"/>
                <a:gd name="T29" fmla="*/ 382 h 719"/>
                <a:gd name="T30" fmla="*/ 284 w 719"/>
                <a:gd name="T31" fmla="*/ 450 h 719"/>
                <a:gd name="T32" fmla="*/ 503 w 719"/>
                <a:gd name="T33" fmla="*/ 247 h 719"/>
                <a:gd name="T34" fmla="*/ 507 w 719"/>
                <a:gd name="T35" fmla="*/ 243 h 719"/>
                <a:gd name="T36" fmla="*/ 512 w 719"/>
                <a:gd name="T37" fmla="*/ 243 h 719"/>
                <a:gd name="T38" fmla="*/ 516 w 719"/>
                <a:gd name="T39" fmla="*/ 243 h 719"/>
                <a:gd name="T40" fmla="*/ 519 w 719"/>
                <a:gd name="T41" fmla="*/ 247 h 719"/>
                <a:gd name="T42" fmla="*/ 522 w 719"/>
                <a:gd name="T43" fmla="*/ 251 h 719"/>
                <a:gd name="T44" fmla="*/ 523 w 719"/>
                <a:gd name="T45" fmla="*/ 255 h 719"/>
                <a:gd name="T46" fmla="*/ 522 w 719"/>
                <a:gd name="T47" fmla="*/ 260 h 719"/>
                <a:gd name="T48" fmla="*/ 519 w 719"/>
                <a:gd name="T49" fmla="*/ 263 h 719"/>
                <a:gd name="T50" fmla="*/ 707 w 719"/>
                <a:gd name="T51" fmla="*/ 0 h 719"/>
                <a:gd name="T52" fmla="*/ 12 w 719"/>
                <a:gd name="T53" fmla="*/ 0 h 719"/>
                <a:gd name="T54" fmla="*/ 8 w 719"/>
                <a:gd name="T55" fmla="*/ 2 h 719"/>
                <a:gd name="T56" fmla="*/ 4 w 719"/>
                <a:gd name="T57" fmla="*/ 5 h 719"/>
                <a:gd name="T58" fmla="*/ 1 w 719"/>
                <a:gd name="T59" fmla="*/ 8 h 719"/>
                <a:gd name="T60" fmla="*/ 0 w 719"/>
                <a:gd name="T61" fmla="*/ 13 h 719"/>
                <a:gd name="T62" fmla="*/ 0 w 719"/>
                <a:gd name="T63" fmla="*/ 707 h 719"/>
                <a:gd name="T64" fmla="*/ 1 w 719"/>
                <a:gd name="T65" fmla="*/ 713 h 719"/>
                <a:gd name="T66" fmla="*/ 4 w 719"/>
                <a:gd name="T67" fmla="*/ 716 h 719"/>
                <a:gd name="T68" fmla="*/ 8 w 719"/>
                <a:gd name="T69" fmla="*/ 719 h 719"/>
                <a:gd name="T70" fmla="*/ 12 w 719"/>
                <a:gd name="T71" fmla="*/ 719 h 719"/>
                <a:gd name="T72" fmla="*/ 707 w 719"/>
                <a:gd name="T73" fmla="*/ 719 h 719"/>
                <a:gd name="T74" fmla="*/ 711 w 719"/>
                <a:gd name="T75" fmla="*/ 719 h 719"/>
                <a:gd name="T76" fmla="*/ 716 w 719"/>
                <a:gd name="T77" fmla="*/ 716 h 719"/>
                <a:gd name="T78" fmla="*/ 718 w 719"/>
                <a:gd name="T79" fmla="*/ 713 h 719"/>
                <a:gd name="T80" fmla="*/ 719 w 719"/>
                <a:gd name="T81" fmla="*/ 707 h 719"/>
                <a:gd name="T82" fmla="*/ 719 w 719"/>
                <a:gd name="T83" fmla="*/ 13 h 719"/>
                <a:gd name="T84" fmla="*/ 718 w 719"/>
                <a:gd name="T85" fmla="*/ 8 h 719"/>
                <a:gd name="T86" fmla="*/ 716 w 719"/>
                <a:gd name="T87" fmla="*/ 5 h 719"/>
                <a:gd name="T88" fmla="*/ 711 w 719"/>
                <a:gd name="T89" fmla="*/ 2 h 719"/>
                <a:gd name="T90" fmla="*/ 707 w 719"/>
                <a:gd name="T91" fmla="*/ 0 h 7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19" h="719">
                  <a:moveTo>
                    <a:pt x="519" y="263"/>
                  </a:moveTo>
                  <a:lnTo>
                    <a:pt x="292" y="475"/>
                  </a:lnTo>
                  <a:lnTo>
                    <a:pt x="289" y="477"/>
                  </a:lnTo>
                  <a:lnTo>
                    <a:pt x="284" y="479"/>
                  </a:lnTo>
                  <a:lnTo>
                    <a:pt x="280" y="477"/>
                  </a:lnTo>
                  <a:lnTo>
                    <a:pt x="275" y="475"/>
                  </a:lnTo>
                  <a:lnTo>
                    <a:pt x="200" y="400"/>
                  </a:lnTo>
                  <a:lnTo>
                    <a:pt x="198" y="396"/>
                  </a:lnTo>
                  <a:lnTo>
                    <a:pt x="197" y="391"/>
                  </a:lnTo>
                  <a:lnTo>
                    <a:pt x="198" y="387"/>
                  </a:lnTo>
                  <a:lnTo>
                    <a:pt x="200" y="382"/>
                  </a:lnTo>
                  <a:lnTo>
                    <a:pt x="205" y="380"/>
                  </a:lnTo>
                  <a:lnTo>
                    <a:pt x="209" y="379"/>
                  </a:lnTo>
                  <a:lnTo>
                    <a:pt x="213" y="380"/>
                  </a:lnTo>
                  <a:lnTo>
                    <a:pt x="217" y="382"/>
                  </a:lnTo>
                  <a:lnTo>
                    <a:pt x="284" y="450"/>
                  </a:lnTo>
                  <a:lnTo>
                    <a:pt x="503" y="247"/>
                  </a:lnTo>
                  <a:lnTo>
                    <a:pt x="507" y="243"/>
                  </a:lnTo>
                  <a:lnTo>
                    <a:pt x="512" y="243"/>
                  </a:lnTo>
                  <a:lnTo>
                    <a:pt x="516" y="243"/>
                  </a:lnTo>
                  <a:lnTo>
                    <a:pt x="519" y="247"/>
                  </a:lnTo>
                  <a:lnTo>
                    <a:pt x="522" y="251"/>
                  </a:lnTo>
                  <a:lnTo>
                    <a:pt x="523" y="255"/>
                  </a:lnTo>
                  <a:lnTo>
                    <a:pt x="522" y="260"/>
                  </a:lnTo>
                  <a:lnTo>
                    <a:pt x="519" y="263"/>
                  </a:lnTo>
                  <a:close/>
                  <a:moveTo>
                    <a:pt x="707" y="0"/>
                  </a:moveTo>
                  <a:lnTo>
                    <a:pt x="12" y="0"/>
                  </a:lnTo>
                  <a:lnTo>
                    <a:pt x="8" y="2"/>
                  </a:lnTo>
                  <a:lnTo>
                    <a:pt x="4" y="5"/>
                  </a:lnTo>
                  <a:lnTo>
                    <a:pt x="1" y="8"/>
                  </a:lnTo>
                  <a:lnTo>
                    <a:pt x="0" y="13"/>
                  </a:lnTo>
                  <a:lnTo>
                    <a:pt x="0" y="707"/>
                  </a:lnTo>
                  <a:lnTo>
                    <a:pt x="1" y="713"/>
                  </a:lnTo>
                  <a:lnTo>
                    <a:pt x="4" y="716"/>
                  </a:lnTo>
                  <a:lnTo>
                    <a:pt x="8" y="719"/>
                  </a:lnTo>
                  <a:lnTo>
                    <a:pt x="12" y="719"/>
                  </a:lnTo>
                  <a:lnTo>
                    <a:pt x="707" y="719"/>
                  </a:lnTo>
                  <a:lnTo>
                    <a:pt x="711" y="719"/>
                  </a:lnTo>
                  <a:lnTo>
                    <a:pt x="716" y="716"/>
                  </a:lnTo>
                  <a:lnTo>
                    <a:pt x="718" y="713"/>
                  </a:lnTo>
                  <a:lnTo>
                    <a:pt x="719" y="707"/>
                  </a:lnTo>
                  <a:lnTo>
                    <a:pt x="719" y="13"/>
                  </a:lnTo>
                  <a:lnTo>
                    <a:pt x="718" y="8"/>
                  </a:lnTo>
                  <a:lnTo>
                    <a:pt x="716" y="5"/>
                  </a:lnTo>
                  <a:lnTo>
                    <a:pt x="711" y="2"/>
                  </a:lnTo>
                  <a:lnTo>
                    <a:pt x="70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3" name="Group 113">
            <a:extLst>
              <a:ext uri="{FF2B5EF4-FFF2-40B4-BE49-F238E27FC236}">
                <a16:creationId xmlns:a16="http://schemas.microsoft.com/office/drawing/2014/main" id="{C28B8063-D343-4510-8781-AA3515F9E496}"/>
              </a:ext>
            </a:extLst>
          </p:cNvPr>
          <p:cNvGrpSpPr/>
          <p:nvPr/>
        </p:nvGrpSpPr>
        <p:grpSpPr>
          <a:xfrm>
            <a:off x="7768634" y="2694598"/>
            <a:ext cx="2741386" cy="430887"/>
            <a:chOff x="649514" y="1532724"/>
            <a:chExt cx="2741386" cy="430887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DE7CB06-144A-447B-B2A5-EC8EAF1982CA}"/>
                </a:ext>
              </a:extLst>
            </p:cNvPr>
            <p:cNvSpPr txBox="1"/>
            <p:nvPr/>
          </p:nvSpPr>
          <p:spPr>
            <a:xfrm>
              <a:off x="1209675" y="1532724"/>
              <a:ext cx="2181225" cy="430887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r>
                <a:rPr lang="ru-RU" sz="1400" dirty="0" smtClean="0"/>
                <a:t>Поддержка со стороны производителя</a:t>
              </a:r>
              <a:endParaRPr lang="en-US" sz="1400" dirty="0"/>
            </a:p>
          </p:txBody>
        </p:sp>
        <p:sp>
          <p:nvSpPr>
            <p:cNvPr id="15" name="Freeform 1669">
              <a:extLst>
                <a:ext uri="{FF2B5EF4-FFF2-40B4-BE49-F238E27FC236}">
                  <a16:creationId xmlns:a16="http://schemas.microsoft.com/office/drawing/2014/main" id="{DDE81D6A-D530-42FF-9E1E-689E4A650BD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49514" y="1544844"/>
              <a:ext cx="406648" cy="406648"/>
            </a:xfrm>
            <a:custGeom>
              <a:avLst/>
              <a:gdLst>
                <a:gd name="T0" fmla="*/ 519 w 719"/>
                <a:gd name="T1" fmla="*/ 263 h 719"/>
                <a:gd name="T2" fmla="*/ 292 w 719"/>
                <a:gd name="T3" fmla="*/ 475 h 719"/>
                <a:gd name="T4" fmla="*/ 289 w 719"/>
                <a:gd name="T5" fmla="*/ 477 h 719"/>
                <a:gd name="T6" fmla="*/ 284 w 719"/>
                <a:gd name="T7" fmla="*/ 479 h 719"/>
                <a:gd name="T8" fmla="*/ 280 w 719"/>
                <a:gd name="T9" fmla="*/ 477 h 719"/>
                <a:gd name="T10" fmla="*/ 275 w 719"/>
                <a:gd name="T11" fmla="*/ 475 h 719"/>
                <a:gd name="T12" fmla="*/ 200 w 719"/>
                <a:gd name="T13" fmla="*/ 400 h 719"/>
                <a:gd name="T14" fmla="*/ 198 w 719"/>
                <a:gd name="T15" fmla="*/ 396 h 719"/>
                <a:gd name="T16" fmla="*/ 197 w 719"/>
                <a:gd name="T17" fmla="*/ 391 h 719"/>
                <a:gd name="T18" fmla="*/ 198 w 719"/>
                <a:gd name="T19" fmla="*/ 387 h 719"/>
                <a:gd name="T20" fmla="*/ 200 w 719"/>
                <a:gd name="T21" fmla="*/ 382 h 719"/>
                <a:gd name="T22" fmla="*/ 205 w 719"/>
                <a:gd name="T23" fmla="*/ 380 h 719"/>
                <a:gd name="T24" fmla="*/ 209 w 719"/>
                <a:gd name="T25" fmla="*/ 379 h 719"/>
                <a:gd name="T26" fmla="*/ 213 w 719"/>
                <a:gd name="T27" fmla="*/ 380 h 719"/>
                <a:gd name="T28" fmla="*/ 217 w 719"/>
                <a:gd name="T29" fmla="*/ 382 h 719"/>
                <a:gd name="T30" fmla="*/ 284 w 719"/>
                <a:gd name="T31" fmla="*/ 450 h 719"/>
                <a:gd name="T32" fmla="*/ 503 w 719"/>
                <a:gd name="T33" fmla="*/ 247 h 719"/>
                <a:gd name="T34" fmla="*/ 507 w 719"/>
                <a:gd name="T35" fmla="*/ 243 h 719"/>
                <a:gd name="T36" fmla="*/ 512 w 719"/>
                <a:gd name="T37" fmla="*/ 243 h 719"/>
                <a:gd name="T38" fmla="*/ 516 w 719"/>
                <a:gd name="T39" fmla="*/ 243 h 719"/>
                <a:gd name="T40" fmla="*/ 519 w 719"/>
                <a:gd name="T41" fmla="*/ 247 h 719"/>
                <a:gd name="T42" fmla="*/ 522 w 719"/>
                <a:gd name="T43" fmla="*/ 251 h 719"/>
                <a:gd name="T44" fmla="*/ 523 w 719"/>
                <a:gd name="T45" fmla="*/ 255 h 719"/>
                <a:gd name="T46" fmla="*/ 522 w 719"/>
                <a:gd name="T47" fmla="*/ 260 h 719"/>
                <a:gd name="T48" fmla="*/ 519 w 719"/>
                <a:gd name="T49" fmla="*/ 263 h 719"/>
                <a:gd name="T50" fmla="*/ 707 w 719"/>
                <a:gd name="T51" fmla="*/ 0 h 719"/>
                <a:gd name="T52" fmla="*/ 12 w 719"/>
                <a:gd name="T53" fmla="*/ 0 h 719"/>
                <a:gd name="T54" fmla="*/ 8 w 719"/>
                <a:gd name="T55" fmla="*/ 2 h 719"/>
                <a:gd name="T56" fmla="*/ 4 w 719"/>
                <a:gd name="T57" fmla="*/ 5 h 719"/>
                <a:gd name="T58" fmla="*/ 1 w 719"/>
                <a:gd name="T59" fmla="*/ 8 h 719"/>
                <a:gd name="T60" fmla="*/ 0 w 719"/>
                <a:gd name="T61" fmla="*/ 13 h 719"/>
                <a:gd name="T62" fmla="*/ 0 w 719"/>
                <a:gd name="T63" fmla="*/ 707 h 719"/>
                <a:gd name="T64" fmla="*/ 1 w 719"/>
                <a:gd name="T65" fmla="*/ 713 h 719"/>
                <a:gd name="T66" fmla="*/ 4 w 719"/>
                <a:gd name="T67" fmla="*/ 716 h 719"/>
                <a:gd name="T68" fmla="*/ 8 w 719"/>
                <a:gd name="T69" fmla="*/ 719 h 719"/>
                <a:gd name="T70" fmla="*/ 12 w 719"/>
                <a:gd name="T71" fmla="*/ 719 h 719"/>
                <a:gd name="T72" fmla="*/ 707 w 719"/>
                <a:gd name="T73" fmla="*/ 719 h 719"/>
                <a:gd name="T74" fmla="*/ 711 w 719"/>
                <a:gd name="T75" fmla="*/ 719 h 719"/>
                <a:gd name="T76" fmla="*/ 716 w 719"/>
                <a:gd name="T77" fmla="*/ 716 h 719"/>
                <a:gd name="T78" fmla="*/ 718 w 719"/>
                <a:gd name="T79" fmla="*/ 713 h 719"/>
                <a:gd name="T80" fmla="*/ 719 w 719"/>
                <a:gd name="T81" fmla="*/ 707 h 719"/>
                <a:gd name="T82" fmla="*/ 719 w 719"/>
                <a:gd name="T83" fmla="*/ 13 h 719"/>
                <a:gd name="T84" fmla="*/ 718 w 719"/>
                <a:gd name="T85" fmla="*/ 8 h 719"/>
                <a:gd name="T86" fmla="*/ 716 w 719"/>
                <a:gd name="T87" fmla="*/ 5 h 719"/>
                <a:gd name="T88" fmla="*/ 711 w 719"/>
                <a:gd name="T89" fmla="*/ 2 h 719"/>
                <a:gd name="T90" fmla="*/ 707 w 719"/>
                <a:gd name="T91" fmla="*/ 0 h 7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19" h="719">
                  <a:moveTo>
                    <a:pt x="519" y="263"/>
                  </a:moveTo>
                  <a:lnTo>
                    <a:pt x="292" y="475"/>
                  </a:lnTo>
                  <a:lnTo>
                    <a:pt x="289" y="477"/>
                  </a:lnTo>
                  <a:lnTo>
                    <a:pt x="284" y="479"/>
                  </a:lnTo>
                  <a:lnTo>
                    <a:pt x="280" y="477"/>
                  </a:lnTo>
                  <a:lnTo>
                    <a:pt x="275" y="475"/>
                  </a:lnTo>
                  <a:lnTo>
                    <a:pt x="200" y="400"/>
                  </a:lnTo>
                  <a:lnTo>
                    <a:pt x="198" y="396"/>
                  </a:lnTo>
                  <a:lnTo>
                    <a:pt x="197" y="391"/>
                  </a:lnTo>
                  <a:lnTo>
                    <a:pt x="198" y="387"/>
                  </a:lnTo>
                  <a:lnTo>
                    <a:pt x="200" y="382"/>
                  </a:lnTo>
                  <a:lnTo>
                    <a:pt x="205" y="380"/>
                  </a:lnTo>
                  <a:lnTo>
                    <a:pt x="209" y="379"/>
                  </a:lnTo>
                  <a:lnTo>
                    <a:pt x="213" y="380"/>
                  </a:lnTo>
                  <a:lnTo>
                    <a:pt x="217" y="382"/>
                  </a:lnTo>
                  <a:lnTo>
                    <a:pt x="284" y="450"/>
                  </a:lnTo>
                  <a:lnTo>
                    <a:pt x="503" y="247"/>
                  </a:lnTo>
                  <a:lnTo>
                    <a:pt x="507" y="243"/>
                  </a:lnTo>
                  <a:lnTo>
                    <a:pt x="512" y="243"/>
                  </a:lnTo>
                  <a:lnTo>
                    <a:pt x="516" y="243"/>
                  </a:lnTo>
                  <a:lnTo>
                    <a:pt x="519" y="247"/>
                  </a:lnTo>
                  <a:lnTo>
                    <a:pt x="522" y="251"/>
                  </a:lnTo>
                  <a:lnTo>
                    <a:pt x="523" y="255"/>
                  </a:lnTo>
                  <a:lnTo>
                    <a:pt x="522" y="260"/>
                  </a:lnTo>
                  <a:lnTo>
                    <a:pt x="519" y="263"/>
                  </a:lnTo>
                  <a:close/>
                  <a:moveTo>
                    <a:pt x="707" y="0"/>
                  </a:moveTo>
                  <a:lnTo>
                    <a:pt x="12" y="0"/>
                  </a:lnTo>
                  <a:lnTo>
                    <a:pt x="8" y="2"/>
                  </a:lnTo>
                  <a:lnTo>
                    <a:pt x="4" y="5"/>
                  </a:lnTo>
                  <a:lnTo>
                    <a:pt x="1" y="8"/>
                  </a:lnTo>
                  <a:lnTo>
                    <a:pt x="0" y="13"/>
                  </a:lnTo>
                  <a:lnTo>
                    <a:pt x="0" y="707"/>
                  </a:lnTo>
                  <a:lnTo>
                    <a:pt x="1" y="713"/>
                  </a:lnTo>
                  <a:lnTo>
                    <a:pt x="4" y="716"/>
                  </a:lnTo>
                  <a:lnTo>
                    <a:pt x="8" y="719"/>
                  </a:lnTo>
                  <a:lnTo>
                    <a:pt x="12" y="719"/>
                  </a:lnTo>
                  <a:lnTo>
                    <a:pt x="707" y="719"/>
                  </a:lnTo>
                  <a:lnTo>
                    <a:pt x="711" y="719"/>
                  </a:lnTo>
                  <a:lnTo>
                    <a:pt x="716" y="716"/>
                  </a:lnTo>
                  <a:lnTo>
                    <a:pt x="718" y="713"/>
                  </a:lnTo>
                  <a:lnTo>
                    <a:pt x="719" y="707"/>
                  </a:lnTo>
                  <a:lnTo>
                    <a:pt x="719" y="13"/>
                  </a:lnTo>
                  <a:lnTo>
                    <a:pt x="718" y="8"/>
                  </a:lnTo>
                  <a:lnTo>
                    <a:pt x="716" y="5"/>
                  </a:lnTo>
                  <a:lnTo>
                    <a:pt x="711" y="2"/>
                  </a:lnTo>
                  <a:lnTo>
                    <a:pt x="70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D4FE496B-0B6C-4360-AE98-F328678A7FA3}"/>
              </a:ext>
            </a:extLst>
          </p:cNvPr>
          <p:cNvSpPr txBox="1"/>
          <p:nvPr/>
        </p:nvSpPr>
        <p:spPr>
          <a:xfrm>
            <a:off x="8337504" y="3455601"/>
            <a:ext cx="2181225" cy="43088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ru-RU" sz="1400" dirty="0" smtClean="0"/>
              <a:t>Большие </a:t>
            </a:r>
            <a:r>
              <a:rPr lang="ru-RU" sz="1400" dirty="0" err="1" smtClean="0"/>
              <a:t>массо-габаритные</a:t>
            </a:r>
            <a:r>
              <a:rPr lang="ru-RU" sz="1400" dirty="0" smtClean="0"/>
              <a:t> параметры</a:t>
            </a:r>
            <a:endParaRPr lang="en-US" sz="14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E86F1C7-FF63-437D-9E73-CBDA89C2EF69}"/>
              </a:ext>
            </a:extLst>
          </p:cNvPr>
          <p:cNvSpPr txBox="1"/>
          <p:nvPr/>
        </p:nvSpPr>
        <p:spPr>
          <a:xfrm>
            <a:off x="8337504" y="4275891"/>
            <a:ext cx="2181225" cy="43088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ru-RU" sz="1400" dirty="0" smtClean="0"/>
              <a:t>Высокая стоимость </a:t>
            </a:r>
            <a:r>
              <a:rPr lang="en-US" sz="1400" dirty="0" smtClean="0"/>
              <a:t>~ 9</a:t>
            </a:r>
            <a:r>
              <a:rPr lang="ru-RU" sz="1400" dirty="0" smtClean="0"/>
              <a:t> тыс. </a:t>
            </a:r>
            <a:r>
              <a:rPr lang="ru-RU" sz="1400" dirty="0" err="1" smtClean="0"/>
              <a:t>доллоров</a:t>
            </a:r>
            <a:endParaRPr lang="en-US" sz="14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DF1261C-4FED-4F1C-B44B-3E4CB092C28C}"/>
              </a:ext>
            </a:extLst>
          </p:cNvPr>
          <p:cNvSpPr txBox="1"/>
          <p:nvPr/>
        </p:nvSpPr>
        <p:spPr>
          <a:xfrm>
            <a:off x="8337504" y="5026511"/>
            <a:ext cx="2181225" cy="43088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ru-RU" sz="1400" dirty="0" smtClean="0"/>
              <a:t>Отсутствие универсального решения</a:t>
            </a:r>
            <a:endParaRPr lang="en-US" sz="1400" dirty="0"/>
          </a:p>
        </p:txBody>
      </p:sp>
      <p:cxnSp>
        <p:nvCxnSpPr>
          <p:cNvPr id="26" name="Straight Connector 130">
            <a:extLst>
              <a:ext uri="{FF2B5EF4-FFF2-40B4-BE49-F238E27FC236}">
                <a16:creationId xmlns:a16="http://schemas.microsoft.com/office/drawing/2014/main" id="{5D7F11F3-3533-4C2F-8F4A-9CEBC47D1405}"/>
              </a:ext>
            </a:extLst>
          </p:cNvPr>
          <p:cNvCxnSpPr/>
          <p:nvPr/>
        </p:nvCxnSpPr>
        <p:spPr>
          <a:xfrm>
            <a:off x="7157764" y="1944617"/>
            <a:ext cx="0" cy="3433766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Freeform 1839">
            <a:extLst>
              <a:ext uri="{FF2B5EF4-FFF2-40B4-BE49-F238E27FC236}">
                <a16:creationId xmlns:a16="http://schemas.microsoft.com/office/drawing/2014/main" id="{041ED309-C0E8-487F-A91F-75C03CA1AFED}"/>
              </a:ext>
            </a:extLst>
          </p:cNvPr>
          <p:cNvSpPr>
            <a:spLocks noEditPoints="1"/>
          </p:cNvSpPr>
          <p:nvPr/>
        </p:nvSpPr>
        <p:spPr bwMode="auto">
          <a:xfrm>
            <a:off x="7777343" y="4289136"/>
            <a:ext cx="406646" cy="406646"/>
          </a:xfrm>
          <a:custGeom>
            <a:avLst/>
            <a:gdLst>
              <a:gd name="T0" fmla="*/ 488 w 695"/>
              <a:gd name="T1" fmla="*/ 471 h 695"/>
              <a:gd name="T2" fmla="*/ 490 w 695"/>
              <a:gd name="T3" fmla="*/ 475 h 695"/>
              <a:gd name="T4" fmla="*/ 491 w 695"/>
              <a:gd name="T5" fmla="*/ 479 h 695"/>
              <a:gd name="T6" fmla="*/ 490 w 695"/>
              <a:gd name="T7" fmla="*/ 484 h 695"/>
              <a:gd name="T8" fmla="*/ 488 w 695"/>
              <a:gd name="T9" fmla="*/ 487 h 695"/>
              <a:gd name="T10" fmla="*/ 483 w 695"/>
              <a:gd name="T11" fmla="*/ 490 h 695"/>
              <a:gd name="T12" fmla="*/ 479 w 695"/>
              <a:gd name="T13" fmla="*/ 490 h 695"/>
              <a:gd name="T14" fmla="*/ 475 w 695"/>
              <a:gd name="T15" fmla="*/ 490 h 695"/>
              <a:gd name="T16" fmla="*/ 471 w 695"/>
              <a:gd name="T17" fmla="*/ 487 h 695"/>
              <a:gd name="T18" fmla="*/ 348 w 695"/>
              <a:gd name="T19" fmla="*/ 365 h 695"/>
              <a:gd name="T20" fmla="*/ 225 w 695"/>
              <a:gd name="T21" fmla="*/ 487 h 695"/>
              <a:gd name="T22" fmla="*/ 221 w 695"/>
              <a:gd name="T23" fmla="*/ 490 h 695"/>
              <a:gd name="T24" fmla="*/ 216 w 695"/>
              <a:gd name="T25" fmla="*/ 490 h 695"/>
              <a:gd name="T26" fmla="*/ 212 w 695"/>
              <a:gd name="T27" fmla="*/ 490 h 695"/>
              <a:gd name="T28" fmla="*/ 207 w 695"/>
              <a:gd name="T29" fmla="*/ 487 h 695"/>
              <a:gd name="T30" fmla="*/ 205 w 695"/>
              <a:gd name="T31" fmla="*/ 483 h 695"/>
              <a:gd name="T32" fmla="*/ 204 w 695"/>
              <a:gd name="T33" fmla="*/ 478 h 695"/>
              <a:gd name="T34" fmla="*/ 205 w 695"/>
              <a:gd name="T35" fmla="*/ 474 h 695"/>
              <a:gd name="T36" fmla="*/ 207 w 695"/>
              <a:gd name="T37" fmla="*/ 471 h 695"/>
              <a:gd name="T38" fmla="*/ 331 w 695"/>
              <a:gd name="T39" fmla="*/ 347 h 695"/>
              <a:gd name="T40" fmla="*/ 207 w 695"/>
              <a:gd name="T41" fmla="*/ 223 h 695"/>
              <a:gd name="T42" fmla="*/ 205 w 695"/>
              <a:gd name="T43" fmla="*/ 220 h 695"/>
              <a:gd name="T44" fmla="*/ 204 w 695"/>
              <a:gd name="T45" fmla="*/ 215 h 695"/>
              <a:gd name="T46" fmla="*/ 205 w 695"/>
              <a:gd name="T47" fmla="*/ 211 h 695"/>
              <a:gd name="T48" fmla="*/ 207 w 695"/>
              <a:gd name="T49" fmla="*/ 207 h 695"/>
              <a:gd name="T50" fmla="*/ 212 w 695"/>
              <a:gd name="T51" fmla="*/ 204 h 695"/>
              <a:gd name="T52" fmla="*/ 216 w 695"/>
              <a:gd name="T53" fmla="*/ 203 h 695"/>
              <a:gd name="T54" fmla="*/ 221 w 695"/>
              <a:gd name="T55" fmla="*/ 204 h 695"/>
              <a:gd name="T56" fmla="*/ 224 w 695"/>
              <a:gd name="T57" fmla="*/ 207 h 695"/>
              <a:gd name="T58" fmla="*/ 348 w 695"/>
              <a:gd name="T59" fmla="*/ 330 h 695"/>
              <a:gd name="T60" fmla="*/ 471 w 695"/>
              <a:gd name="T61" fmla="*/ 207 h 695"/>
              <a:gd name="T62" fmla="*/ 475 w 695"/>
              <a:gd name="T63" fmla="*/ 204 h 695"/>
              <a:gd name="T64" fmla="*/ 479 w 695"/>
              <a:gd name="T65" fmla="*/ 203 h 695"/>
              <a:gd name="T66" fmla="*/ 483 w 695"/>
              <a:gd name="T67" fmla="*/ 204 h 695"/>
              <a:gd name="T68" fmla="*/ 488 w 695"/>
              <a:gd name="T69" fmla="*/ 207 h 695"/>
              <a:gd name="T70" fmla="*/ 490 w 695"/>
              <a:gd name="T71" fmla="*/ 211 h 695"/>
              <a:gd name="T72" fmla="*/ 491 w 695"/>
              <a:gd name="T73" fmla="*/ 215 h 695"/>
              <a:gd name="T74" fmla="*/ 490 w 695"/>
              <a:gd name="T75" fmla="*/ 220 h 695"/>
              <a:gd name="T76" fmla="*/ 488 w 695"/>
              <a:gd name="T77" fmla="*/ 223 h 695"/>
              <a:gd name="T78" fmla="*/ 364 w 695"/>
              <a:gd name="T79" fmla="*/ 347 h 695"/>
              <a:gd name="T80" fmla="*/ 488 w 695"/>
              <a:gd name="T81" fmla="*/ 471 h 695"/>
              <a:gd name="T82" fmla="*/ 683 w 695"/>
              <a:gd name="T83" fmla="*/ 0 h 695"/>
              <a:gd name="T84" fmla="*/ 12 w 695"/>
              <a:gd name="T85" fmla="*/ 0 h 695"/>
              <a:gd name="T86" fmla="*/ 7 w 695"/>
              <a:gd name="T87" fmla="*/ 1 h 695"/>
              <a:gd name="T88" fmla="*/ 4 w 695"/>
              <a:gd name="T89" fmla="*/ 3 h 695"/>
              <a:gd name="T90" fmla="*/ 1 w 695"/>
              <a:gd name="T91" fmla="*/ 7 h 695"/>
              <a:gd name="T92" fmla="*/ 0 w 695"/>
              <a:gd name="T93" fmla="*/ 11 h 695"/>
              <a:gd name="T94" fmla="*/ 0 w 695"/>
              <a:gd name="T95" fmla="*/ 683 h 695"/>
              <a:gd name="T96" fmla="*/ 1 w 695"/>
              <a:gd name="T97" fmla="*/ 687 h 695"/>
              <a:gd name="T98" fmla="*/ 4 w 695"/>
              <a:gd name="T99" fmla="*/ 691 h 695"/>
              <a:gd name="T100" fmla="*/ 7 w 695"/>
              <a:gd name="T101" fmla="*/ 694 h 695"/>
              <a:gd name="T102" fmla="*/ 12 w 695"/>
              <a:gd name="T103" fmla="*/ 695 h 695"/>
              <a:gd name="T104" fmla="*/ 683 w 695"/>
              <a:gd name="T105" fmla="*/ 695 h 695"/>
              <a:gd name="T106" fmla="*/ 688 w 695"/>
              <a:gd name="T107" fmla="*/ 694 h 695"/>
              <a:gd name="T108" fmla="*/ 691 w 695"/>
              <a:gd name="T109" fmla="*/ 691 h 695"/>
              <a:gd name="T110" fmla="*/ 694 w 695"/>
              <a:gd name="T111" fmla="*/ 687 h 695"/>
              <a:gd name="T112" fmla="*/ 695 w 695"/>
              <a:gd name="T113" fmla="*/ 683 h 695"/>
              <a:gd name="T114" fmla="*/ 695 w 695"/>
              <a:gd name="T115" fmla="*/ 11 h 695"/>
              <a:gd name="T116" fmla="*/ 694 w 695"/>
              <a:gd name="T117" fmla="*/ 7 h 695"/>
              <a:gd name="T118" fmla="*/ 691 w 695"/>
              <a:gd name="T119" fmla="*/ 3 h 695"/>
              <a:gd name="T120" fmla="*/ 688 w 695"/>
              <a:gd name="T121" fmla="*/ 1 h 695"/>
              <a:gd name="T122" fmla="*/ 683 w 695"/>
              <a:gd name="T123" fmla="*/ 0 h 6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695" h="695">
                <a:moveTo>
                  <a:pt x="488" y="471"/>
                </a:moveTo>
                <a:lnTo>
                  <a:pt x="490" y="475"/>
                </a:lnTo>
                <a:lnTo>
                  <a:pt x="491" y="479"/>
                </a:lnTo>
                <a:lnTo>
                  <a:pt x="490" y="484"/>
                </a:lnTo>
                <a:lnTo>
                  <a:pt x="488" y="487"/>
                </a:lnTo>
                <a:lnTo>
                  <a:pt x="483" y="490"/>
                </a:lnTo>
                <a:lnTo>
                  <a:pt x="479" y="490"/>
                </a:lnTo>
                <a:lnTo>
                  <a:pt x="475" y="490"/>
                </a:lnTo>
                <a:lnTo>
                  <a:pt x="471" y="487"/>
                </a:lnTo>
                <a:lnTo>
                  <a:pt x="348" y="365"/>
                </a:lnTo>
                <a:lnTo>
                  <a:pt x="225" y="487"/>
                </a:lnTo>
                <a:lnTo>
                  <a:pt x="221" y="490"/>
                </a:lnTo>
                <a:lnTo>
                  <a:pt x="216" y="490"/>
                </a:lnTo>
                <a:lnTo>
                  <a:pt x="212" y="490"/>
                </a:lnTo>
                <a:lnTo>
                  <a:pt x="207" y="487"/>
                </a:lnTo>
                <a:lnTo>
                  <a:pt x="205" y="483"/>
                </a:lnTo>
                <a:lnTo>
                  <a:pt x="204" y="478"/>
                </a:lnTo>
                <a:lnTo>
                  <a:pt x="205" y="474"/>
                </a:lnTo>
                <a:lnTo>
                  <a:pt x="207" y="471"/>
                </a:lnTo>
                <a:lnTo>
                  <a:pt x="331" y="347"/>
                </a:lnTo>
                <a:lnTo>
                  <a:pt x="207" y="223"/>
                </a:lnTo>
                <a:lnTo>
                  <a:pt x="205" y="220"/>
                </a:lnTo>
                <a:lnTo>
                  <a:pt x="204" y="215"/>
                </a:lnTo>
                <a:lnTo>
                  <a:pt x="205" y="211"/>
                </a:lnTo>
                <a:lnTo>
                  <a:pt x="207" y="207"/>
                </a:lnTo>
                <a:lnTo>
                  <a:pt x="212" y="204"/>
                </a:lnTo>
                <a:lnTo>
                  <a:pt x="216" y="203"/>
                </a:lnTo>
                <a:lnTo>
                  <a:pt x="221" y="204"/>
                </a:lnTo>
                <a:lnTo>
                  <a:pt x="224" y="207"/>
                </a:lnTo>
                <a:lnTo>
                  <a:pt x="348" y="330"/>
                </a:lnTo>
                <a:lnTo>
                  <a:pt x="471" y="207"/>
                </a:lnTo>
                <a:lnTo>
                  <a:pt x="475" y="204"/>
                </a:lnTo>
                <a:lnTo>
                  <a:pt x="479" y="203"/>
                </a:lnTo>
                <a:lnTo>
                  <a:pt x="483" y="204"/>
                </a:lnTo>
                <a:lnTo>
                  <a:pt x="488" y="207"/>
                </a:lnTo>
                <a:lnTo>
                  <a:pt x="490" y="211"/>
                </a:lnTo>
                <a:lnTo>
                  <a:pt x="491" y="215"/>
                </a:lnTo>
                <a:lnTo>
                  <a:pt x="490" y="220"/>
                </a:lnTo>
                <a:lnTo>
                  <a:pt x="488" y="223"/>
                </a:lnTo>
                <a:lnTo>
                  <a:pt x="364" y="347"/>
                </a:lnTo>
                <a:lnTo>
                  <a:pt x="488" y="471"/>
                </a:lnTo>
                <a:close/>
                <a:moveTo>
                  <a:pt x="683" y="0"/>
                </a:moveTo>
                <a:lnTo>
                  <a:pt x="12" y="0"/>
                </a:lnTo>
                <a:lnTo>
                  <a:pt x="7" y="1"/>
                </a:lnTo>
                <a:lnTo>
                  <a:pt x="4" y="3"/>
                </a:lnTo>
                <a:lnTo>
                  <a:pt x="1" y="7"/>
                </a:lnTo>
                <a:lnTo>
                  <a:pt x="0" y="11"/>
                </a:lnTo>
                <a:lnTo>
                  <a:pt x="0" y="683"/>
                </a:lnTo>
                <a:lnTo>
                  <a:pt x="1" y="687"/>
                </a:lnTo>
                <a:lnTo>
                  <a:pt x="4" y="691"/>
                </a:lnTo>
                <a:lnTo>
                  <a:pt x="7" y="694"/>
                </a:lnTo>
                <a:lnTo>
                  <a:pt x="12" y="695"/>
                </a:lnTo>
                <a:lnTo>
                  <a:pt x="683" y="695"/>
                </a:lnTo>
                <a:lnTo>
                  <a:pt x="688" y="694"/>
                </a:lnTo>
                <a:lnTo>
                  <a:pt x="691" y="691"/>
                </a:lnTo>
                <a:lnTo>
                  <a:pt x="694" y="687"/>
                </a:lnTo>
                <a:lnTo>
                  <a:pt x="695" y="683"/>
                </a:lnTo>
                <a:lnTo>
                  <a:pt x="695" y="11"/>
                </a:lnTo>
                <a:lnTo>
                  <a:pt x="694" y="7"/>
                </a:lnTo>
                <a:lnTo>
                  <a:pt x="691" y="3"/>
                </a:lnTo>
                <a:lnTo>
                  <a:pt x="688" y="1"/>
                </a:lnTo>
                <a:lnTo>
                  <a:pt x="683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Freeform 1839">
            <a:extLst>
              <a:ext uri="{FF2B5EF4-FFF2-40B4-BE49-F238E27FC236}">
                <a16:creationId xmlns:a16="http://schemas.microsoft.com/office/drawing/2014/main" id="{041ED309-C0E8-487F-A91F-75C03CA1AFED}"/>
              </a:ext>
            </a:extLst>
          </p:cNvPr>
          <p:cNvSpPr>
            <a:spLocks noEditPoints="1"/>
          </p:cNvSpPr>
          <p:nvPr/>
        </p:nvSpPr>
        <p:spPr bwMode="auto">
          <a:xfrm>
            <a:off x="7777343" y="5050752"/>
            <a:ext cx="406646" cy="406646"/>
          </a:xfrm>
          <a:custGeom>
            <a:avLst/>
            <a:gdLst>
              <a:gd name="T0" fmla="*/ 488 w 695"/>
              <a:gd name="T1" fmla="*/ 471 h 695"/>
              <a:gd name="T2" fmla="*/ 490 w 695"/>
              <a:gd name="T3" fmla="*/ 475 h 695"/>
              <a:gd name="T4" fmla="*/ 491 w 695"/>
              <a:gd name="T5" fmla="*/ 479 h 695"/>
              <a:gd name="T6" fmla="*/ 490 w 695"/>
              <a:gd name="T7" fmla="*/ 484 h 695"/>
              <a:gd name="T8" fmla="*/ 488 w 695"/>
              <a:gd name="T9" fmla="*/ 487 h 695"/>
              <a:gd name="T10" fmla="*/ 483 w 695"/>
              <a:gd name="T11" fmla="*/ 490 h 695"/>
              <a:gd name="T12" fmla="*/ 479 w 695"/>
              <a:gd name="T13" fmla="*/ 490 h 695"/>
              <a:gd name="T14" fmla="*/ 475 w 695"/>
              <a:gd name="T15" fmla="*/ 490 h 695"/>
              <a:gd name="T16" fmla="*/ 471 w 695"/>
              <a:gd name="T17" fmla="*/ 487 h 695"/>
              <a:gd name="T18" fmla="*/ 348 w 695"/>
              <a:gd name="T19" fmla="*/ 365 h 695"/>
              <a:gd name="T20" fmla="*/ 225 w 695"/>
              <a:gd name="T21" fmla="*/ 487 h 695"/>
              <a:gd name="T22" fmla="*/ 221 w 695"/>
              <a:gd name="T23" fmla="*/ 490 h 695"/>
              <a:gd name="T24" fmla="*/ 216 w 695"/>
              <a:gd name="T25" fmla="*/ 490 h 695"/>
              <a:gd name="T26" fmla="*/ 212 w 695"/>
              <a:gd name="T27" fmla="*/ 490 h 695"/>
              <a:gd name="T28" fmla="*/ 207 w 695"/>
              <a:gd name="T29" fmla="*/ 487 h 695"/>
              <a:gd name="T30" fmla="*/ 205 w 695"/>
              <a:gd name="T31" fmla="*/ 483 h 695"/>
              <a:gd name="T32" fmla="*/ 204 w 695"/>
              <a:gd name="T33" fmla="*/ 478 h 695"/>
              <a:gd name="T34" fmla="*/ 205 w 695"/>
              <a:gd name="T35" fmla="*/ 474 h 695"/>
              <a:gd name="T36" fmla="*/ 207 w 695"/>
              <a:gd name="T37" fmla="*/ 471 h 695"/>
              <a:gd name="T38" fmla="*/ 331 w 695"/>
              <a:gd name="T39" fmla="*/ 347 h 695"/>
              <a:gd name="T40" fmla="*/ 207 w 695"/>
              <a:gd name="T41" fmla="*/ 223 h 695"/>
              <a:gd name="T42" fmla="*/ 205 w 695"/>
              <a:gd name="T43" fmla="*/ 220 h 695"/>
              <a:gd name="T44" fmla="*/ 204 w 695"/>
              <a:gd name="T45" fmla="*/ 215 h 695"/>
              <a:gd name="T46" fmla="*/ 205 w 695"/>
              <a:gd name="T47" fmla="*/ 211 h 695"/>
              <a:gd name="T48" fmla="*/ 207 w 695"/>
              <a:gd name="T49" fmla="*/ 207 h 695"/>
              <a:gd name="T50" fmla="*/ 212 w 695"/>
              <a:gd name="T51" fmla="*/ 204 h 695"/>
              <a:gd name="T52" fmla="*/ 216 w 695"/>
              <a:gd name="T53" fmla="*/ 203 h 695"/>
              <a:gd name="T54" fmla="*/ 221 w 695"/>
              <a:gd name="T55" fmla="*/ 204 h 695"/>
              <a:gd name="T56" fmla="*/ 224 w 695"/>
              <a:gd name="T57" fmla="*/ 207 h 695"/>
              <a:gd name="T58" fmla="*/ 348 w 695"/>
              <a:gd name="T59" fmla="*/ 330 h 695"/>
              <a:gd name="T60" fmla="*/ 471 w 695"/>
              <a:gd name="T61" fmla="*/ 207 h 695"/>
              <a:gd name="T62" fmla="*/ 475 w 695"/>
              <a:gd name="T63" fmla="*/ 204 h 695"/>
              <a:gd name="T64" fmla="*/ 479 w 695"/>
              <a:gd name="T65" fmla="*/ 203 h 695"/>
              <a:gd name="T66" fmla="*/ 483 w 695"/>
              <a:gd name="T67" fmla="*/ 204 h 695"/>
              <a:gd name="T68" fmla="*/ 488 w 695"/>
              <a:gd name="T69" fmla="*/ 207 h 695"/>
              <a:gd name="T70" fmla="*/ 490 w 695"/>
              <a:gd name="T71" fmla="*/ 211 h 695"/>
              <a:gd name="T72" fmla="*/ 491 w 695"/>
              <a:gd name="T73" fmla="*/ 215 h 695"/>
              <a:gd name="T74" fmla="*/ 490 w 695"/>
              <a:gd name="T75" fmla="*/ 220 h 695"/>
              <a:gd name="T76" fmla="*/ 488 w 695"/>
              <a:gd name="T77" fmla="*/ 223 h 695"/>
              <a:gd name="T78" fmla="*/ 364 w 695"/>
              <a:gd name="T79" fmla="*/ 347 h 695"/>
              <a:gd name="T80" fmla="*/ 488 w 695"/>
              <a:gd name="T81" fmla="*/ 471 h 695"/>
              <a:gd name="T82" fmla="*/ 683 w 695"/>
              <a:gd name="T83" fmla="*/ 0 h 695"/>
              <a:gd name="T84" fmla="*/ 12 w 695"/>
              <a:gd name="T85" fmla="*/ 0 h 695"/>
              <a:gd name="T86" fmla="*/ 7 w 695"/>
              <a:gd name="T87" fmla="*/ 1 h 695"/>
              <a:gd name="T88" fmla="*/ 4 w 695"/>
              <a:gd name="T89" fmla="*/ 3 h 695"/>
              <a:gd name="T90" fmla="*/ 1 w 695"/>
              <a:gd name="T91" fmla="*/ 7 h 695"/>
              <a:gd name="T92" fmla="*/ 0 w 695"/>
              <a:gd name="T93" fmla="*/ 11 h 695"/>
              <a:gd name="T94" fmla="*/ 0 w 695"/>
              <a:gd name="T95" fmla="*/ 683 h 695"/>
              <a:gd name="T96" fmla="*/ 1 w 695"/>
              <a:gd name="T97" fmla="*/ 687 h 695"/>
              <a:gd name="T98" fmla="*/ 4 w 695"/>
              <a:gd name="T99" fmla="*/ 691 h 695"/>
              <a:gd name="T100" fmla="*/ 7 w 695"/>
              <a:gd name="T101" fmla="*/ 694 h 695"/>
              <a:gd name="T102" fmla="*/ 12 w 695"/>
              <a:gd name="T103" fmla="*/ 695 h 695"/>
              <a:gd name="T104" fmla="*/ 683 w 695"/>
              <a:gd name="T105" fmla="*/ 695 h 695"/>
              <a:gd name="T106" fmla="*/ 688 w 695"/>
              <a:gd name="T107" fmla="*/ 694 h 695"/>
              <a:gd name="T108" fmla="*/ 691 w 695"/>
              <a:gd name="T109" fmla="*/ 691 h 695"/>
              <a:gd name="T110" fmla="*/ 694 w 695"/>
              <a:gd name="T111" fmla="*/ 687 h 695"/>
              <a:gd name="T112" fmla="*/ 695 w 695"/>
              <a:gd name="T113" fmla="*/ 683 h 695"/>
              <a:gd name="T114" fmla="*/ 695 w 695"/>
              <a:gd name="T115" fmla="*/ 11 h 695"/>
              <a:gd name="T116" fmla="*/ 694 w 695"/>
              <a:gd name="T117" fmla="*/ 7 h 695"/>
              <a:gd name="T118" fmla="*/ 691 w 695"/>
              <a:gd name="T119" fmla="*/ 3 h 695"/>
              <a:gd name="T120" fmla="*/ 688 w 695"/>
              <a:gd name="T121" fmla="*/ 1 h 695"/>
              <a:gd name="T122" fmla="*/ 683 w 695"/>
              <a:gd name="T123" fmla="*/ 0 h 6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695" h="695">
                <a:moveTo>
                  <a:pt x="488" y="471"/>
                </a:moveTo>
                <a:lnTo>
                  <a:pt x="490" y="475"/>
                </a:lnTo>
                <a:lnTo>
                  <a:pt x="491" y="479"/>
                </a:lnTo>
                <a:lnTo>
                  <a:pt x="490" y="484"/>
                </a:lnTo>
                <a:lnTo>
                  <a:pt x="488" y="487"/>
                </a:lnTo>
                <a:lnTo>
                  <a:pt x="483" y="490"/>
                </a:lnTo>
                <a:lnTo>
                  <a:pt x="479" y="490"/>
                </a:lnTo>
                <a:lnTo>
                  <a:pt x="475" y="490"/>
                </a:lnTo>
                <a:lnTo>
                  <a:pt x="471" y="487"/>
                </a:lnTo>
                <a:lnTo>
                  <a:pt x="348" y="365"/>
                </a:lnTo>
                <a:lnTo>
                  <a:pt x="225" y="487"/>
                </a:lnTo>
                <a:lnTo>
                  <a:pt x="221" y="490"/>
                </a:lnTo>
                <a:lnTo>
                  <a:pt x="216" y="490"/>
                </a:lnTo>
                <a:lnTo>
                  <a:pt x="212" y="490"/>
                </a:lnTo>
                <a:lnTo>
                  <a:pt x="207" y="487"/>
                </a:lnTo>
                <a:lnTo>
                  <a:pt x="205" y="483"/>
                </a:lnTo>
                <a:lnTo>
                  <a:pt x="204" y="478"/>
                </a:lnTo>
                <a:lnTo>
                  <a:pt x="205" y="474"/>
                </a:lnTo>
                <a:lnTo>
                  <a:pt x="207" y="471"/>
                </a:lnTo>
                <a:lnTo>
                  <a:pt x="331" y="347"/>
                </a:lnTo>
                <a:lnTo>
                  <a:pt x="207" y="223"/>
                </a:lnTo>
                <a:lnTo>
                  <a:pt x="205" y="220"/>
                </a:lnTo>
                <a:lnTo>
                  <a:pt x="204" y="215"/>
                </a:lnTo>
                <a:lnTo>
                  <a:pt x="205" y="211"/>
                </a:lnTo>
                <a:lnTo>
                  <a:pt x="207" y="207"/>
                </a:lnTo>
                <a:lnTo>
                  <a:pt x="212" y="204"/>
                </a:lnTo>
                <a:lnTo>
                  <a:pt x="216" y="203"/>
                </a:lnTo>
                <a:lnTo>
                  <a:pt x="221" y="204"/>
                </a:lnTo>
                <a:lnTo>
                  <a:pt x="224" y="207"/>
                </a:lnTo>
                <a:lnTo>
                  <a:pt x="348" y="330"/>
                </a:lnTo>
                <a:lnTo>
                  <a:pt x="471" y="207"/>
                </a:lnTo>
                <a:lnTo>
                  <a:pt x="475" y="204"/>
                </a:lnTo>
                <a:lnTo>
                  <a:pt x="479" y="203"/>
                </a:lnTo>
                <a:lnTo>
                  <a:pt x="483" y="204"/>
                </a:lnTo>
                <a:lnTo>
                  <a:pt x="488" y="207"/>
                </a:lnTo>
                <a:lnTo>
                  <a:pt x="490" y="211"/>
                </a:lnTo>
                <a:lnTo>
                  <a:pt x="491" y="215"/>
                </a:lnTo>
                <a:lnTo>
                  <a:pt x="490" y="220"/>
                </a:lnTo>
                <a:lnTo>
                  <a:pt x="488" y="223"/>
                </a:lnTo>
                <a:lnTo>
                  <a:pt x="364" y="347"/>
                </a:lnTo>
                <a:lnTo>
                  <a:pt x="488" y="471"/>
                </a:lnTo>
                <a:close/>
                <a:moveTo>
                  <a:pt x="683" y="0"/>
                </a:moveTo>
                <a:lnTo>
                  <a:pt x="12" y="0"/>
                </a:lnTo>
                <a:lnTo>
                  <a:pt x="7" y="1"/>
                </a:lnTo>
                <a:lnTo>
                  <a:pt x="4" y="3"/>
                </a:lnTo>
                <a:lnTo>
                  <a:pt x="1" y="7"/>
                </a:lnTo>
                <a:lnTo>
                  <a:pt x="0" y="11"/>
                </a:lnTo>
                <a:lnTo>
                  <a:pt x="0" y="683"/>
                </a:lnTo>
                <a:lnTo>
                  <a:pt x="1" y="687"/>
                </a:lnTo>
                <a:lnTo>
                  <a:pt x="4" y="691"/>
                </a:lnTo>
                <a:lnTo>
                  <a:pt x="7" y="694"/>
                </a:lnTo>
                <a:lnTo>
                  <a:pt x="12" y="695"/>
                </a:lnTo>
                <a:lnTo>
                  <a:pt x="683" y="695"/>
                </a:lnTo>
                <a:lnTo>
                  <a:pt x="688" y="694"/>
                </a:lnTo>
                <a:lnTo>
                  <a:pt x="691" y="691"/>
                </a:lnTo>
                <a:lnTo>
                  <a:pt x="694" y="687"/>
                </a:lnTo>
                <a:lnTo>
                  <a:pt x="695" y="683"/>
                </a:lnTo>
                <a:lnTo>
                  <a:pt x="695" y="11"/>
                </a:lnTo>
                <a:lnTo>
                  <a:pt x="694" y="7"/>
                </a:lnTo>
                <a:lnTo>
                  <a:pt x="691" y="3"/>
                </a:lnTo>
                <a:lnTo>
                  <a:pt x="688" y="1"/>
                </a:lnTo>
                <a:lnTo>
                  <a:pt x="683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073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ятиугольник 3"/>
          <p:cNvSpPr/>
          <p:nvPr/>
        </p:nvSpPr>
        <p:spPr>
          <a:xfrm>
            <a:off x="0" y="300446"/>
            <a:ext cx="9000309" cy="666205"/>
          </a:xfrm>
          <a:prstGeom prst="homePlat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 smtClean="0"/>
              <a:t>Камеры со встроенной обработкой изображений</a:t>
            </a:r>
            <a:endParaRPr lang="ru-RU" sz="2400" b="1" dirty="0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47485-7A04-4227-9F93-986063316658}" type="slidenum">
              <a:rPr lang="ru-RU" smtClean="0"/>
              <a:t>8</a:t>
            </a:fld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999" y="2066721"/>
            <a:ext cx="2001831" cy="243079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8174" y="1851214"/>
            <a:ext cx="2934169" cy="292674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39988" y="5102454"/>
            <a:ext cx="1517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In-Sight 9902L</a:t>
            </a:r>
            <a:endParaRPr lang="ru-RU" dirty="0"/>
          </a:p>
        </p:txBody>
      </p:sp>
      <p:sp>
        <p:nvSpPr>
          <p:cNvPr id="8" name="TextBox 7"/>
          <p:cNvSpPr txBox="1"/>
          <p:nvPr/>
        </p:nvSpPr>
        <p:spPr>
          <a:xfrm>
            <a:off x="3308740" y="5102454"/>
            <a:ext cx="2138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OCR Data (</a:t>
            </a:r>
            <a:r>
              <a:rPr lang="en-US" dirty="0" err="1" smtClean="0"/>
              <a:t>Datalogic</a:t>
            </a:r>
            <a:r>
              <a:rPr lang="en-US" dirty="0" smtClean="0"/>
              <a:t>)</a:t>
            </a:r>
            <a:endParaRPr lang="ru-RU" dirty="0"/>
          </a:p>
        </p:txBody>
      </p:sp>
      <p:sp>
        <p:nvSpPr>
          <p:cNvPr id="9" name="Freeform 1839">
            <a:extLst>
              <a:ext uri="{FF2B5EF4-FFF2-40B4-BE49-F238E27FC236}">
                <a16:creationId xmlns:a16="http://schemas.microsoft.com/office/drawing/2014/main" id="{041ED309-C0E8-487F-A91F-75C03CA1AFED}"/>
              </a:ext>
            </a:extLst>
          </p:cNvPr>
          <p:cNvSpPr>
            <a:spLocks noEditPoints="1"/>
          </p:cNvSpPr>
          <p:nvPr/>
        </p:nvSpPr>
        <p:spPr bwMode="auto">
          <a:xfrm>
            <a:off x="7774577" y="3942507"/>
            <a:ext cx="406646" cy="406646"/>
          </a:xfrm>
          <a:custGeom>
            <a:avLst/>
            <a:gdLst>
              <a:gd name="T0" fmla="*/ 488 w 695"/>
              <a:gd name="T1" fmla="*/ 471 h 695"/>
              <a:gd name="T2" fmla="*/ 490 w 695"/>
              <a:gd name="T3" fmla="*/ 475 h 695"/>
              <a:gd name="T4" fmla="*/ 491 w 695"/>
              <a:gd name="T5" fmla="*/ 479 h 695"/>
              <a:gd name="T6" fmla="*/ 490 w 695"/>
              <a:gd name="T7" fmla="*/ 484 h 695"/>
              <a:gd name="T8" fmla="*/ 488 w 695"/>
              <a:gd name="T9" fmla="*/ 487 h 695"/>
              <a:gd name="T10" fmla="*/ 483 w 695"/>
              <a:gd name="T11" fmla="*/ 490 h 695"/>
              <a:gd name="T12" fmla="*/ 479 w 695"/>
              <a:gd name="T13" fmla="*/ 490 h 695"/>
              <a:gd name="T14" fmla="*/ 475 w 695"/>
              <a:gd name="T15" fmla="*/ 490 h 695"/>
              <a:gd name="T16" fmla="*/ 471 w 695"/>
              <a:gd name="T17" fmla="*/ 487 h 695"/>
              <a:gd name="T18" fmla="*/ 348 w 695"/>
              <a:gd name="T19" fmla="*/ 365 h 695"/>
              <a:gd name="T20" fmla="*/ 225 w 695"/>
              <a:gd name="T21" fmla="*/ 487 h 695"/>
              <a:gd name="T22" fmla="*/ 221 w 695"/>
              <a:gd name="T23" fmla="*/ 490 h 695"/>
              <a:gd name="T24" fmla="*/ 216 w 695"/>
              <a:gd name="T25" fmla="*/ 490 h 695"/>
              <a:gd name="T26" fmla="*/ 212 w 695"/>
              <a:gd name="T27" fmla="*/ 490 h 695"/>
              <a:gd name="T28" fmla="*/ 207 w 695"/>
              <a:gd name="T29" fmla="*/ 487 h 695"/>
              <a:gd name="T30" fmla="*/ 205 w 695"/>
              <a:gd name="T31" fmla="*/ 483 h 695"/>
              <a:gd name="T32" fmla="*/ 204 w 695"/>
              <a:gd name="T33" fmla="*/ 478 h 695"/>
              <a:gd name="T34" fmla="*/ 205 w 695"/>
              <a:gd name="T35" fmla="*/ 474 h 695"/>
              <a:gd name="T36" fmla="*/ 207 w 695"/>
              <a:gd name="T37" fmla="*/ 471 h 695"/>
              <a:gd name="T38" fmla="*/ 331 w 695"/>
              <a:gd name="T39" fmla="*/ 347 h 695"/>
              <a:gd name="T40" fmla="*/ 207 w 695"/>
              <a:gd name="T41" fmla="*/ 223 h 695"/>
              <a:gd name="T42" fmla="*/ 205 w 695"/>
              <a:gd name="T43" fmla="*/ 220 h 695"/>
              <a:gd name="T44" fmla="*/ 204 w 695"/>
              <a:gd name="T45" fmla="*/ 215 h 695"/>
              <a:gd name="T46" fmla="*/ 205 w 695"/>
              <a:gd name="T47" fmla="*/ 211 h 695"/>
              <a:gd name="T48" fmla="*/ 207 w 695"/>
              <a:gd name="T49" fmla="*/ 207 h 695"/>
              <a:gd name="T50" fmla="*/ 212 w 695"/>
              <a:gd name="T51" fmla="*/ 204 h 695"/>
              <a:gd name="T52" fmla="*/ 216 w 695"/>
              <a:gd name="T53" fmla="*/ 203 h 695"/>
              <a:gd name="T54" fmla="*/ 221 w 695"/>
              <a:gd name="T55" fmla="*/ 204 h 695"/>
              <a:gd name="T56" fmla="*/ 224 w 695"/>
              <a:gd name="T57" fmla="*/ 207 h 695"/>
              <a:gd name="T58" fmla="*/ 348 w 695"/>
              <a:gd name="T59" fmla="*/ 330 h 695"/>
              <a:gd name="T60" fmla="*/ 471 w 695"/>
              <a:gd name="T61" fmla="*/ 207 h 695"/>
              <a:gd name="T62" fmla="*/ 475 w 695"/>
              <a:gd name="T63" fmla="*/ 204 h 695"/>
              <a:gd name="T64" fmla="*/ 479 w 695"/>
              <a:gd name="T65" fmla="*/ 203 h 695"/>
              <a:gd name="T66" fmla="*/ 483 w 695"/>
              <a:gd name="T67" fmla="*/ 204 h 695"/>
              <a:gd name="T68" fmla="*/ 488 w 695"/>
              <a:gd name="T69" fmla="*/ 207 h 695"/>
              <a:gd name="T70" fmla="*/ 490 w 695"/>
              <a:gd name="T71" fmla="*/ 211 h 695"/>
              <a:gd name="T72" fmla="*/ 491 w 695"/>
              <a:gd name="T73" fmla="*/ 215 h 695"/>
              <a:gd name="T74" fmla="*/ 490 w 695"/>
              <a:gd name="T75" fmla="*/ 220 h 695"/>
              <a:gd name="T76" fmla="*/ 488 w 695"/>
              <a:gd name="T77" fmla="*/ 223 h 695"/>
              <a:gd name="T78" fmla="*/ 364 w 695"/>
              <a:gd name="T79" fmla="*/ 347 h 695"/>
              <a:gd name="T80" fmla="*/ 488 w 695"/>
              <a:gd name="T81" fmla="*/ 471 h 695"/>
              <a:gd name="T82" fmla="*/ 683 w 695"/>
              <a:gd name="T83" fmla="*/ 0 h 695"/>
              <a:gd name="T84" fmla="*/ 12 w 695"/>
              <a:gd name="T85" fmla="*/ 0 h 695"/>
              <a:gd name="T86" fmla="*/ 7 w 695"/>
              <a:gd name="T87" fmla="*/ 1 h 695"/>
              <a:gd name="T88" fmla="*/ 4 w 695"/>
              <a:gd name="T89" fmla="*/ 3 h 695"/>
              <a:gd name="T90" fmla="*/ 1 w 695"/>
              <a:gd name="T91" fmla="*/ 7 h 695"/>
              <a:gd name="T92" fmla="*/ 0 w 695"/>
              <a:gd name="T93" fmla="*/ 11 h 695"/>
              <a:gd name="T94" fmla="*/ 0 w 695"/>
              <a:gd name="T95" fmla="*/ 683 h 695"/>
              <a:gd name="T96" fmla="*/ 1 w 695"/>
              <a:gd name="T97" fmla="*/ 687 h 695"/>
              <a:gd name="T98" fmla="*/ 4 w 695"/>
              <a:gd name="T99" fmla="*/ 691 h 695"/>
              <a:gd name="T100" fmla="*/ 7 w 695"/>
              <a:gd name="T101" fmla="*/ 694 h 695"/>
              <a:gd name="T102" fmla="*/ 12 w 695"/>
              <a:gd name="T103" fmla="*/ 695 h 695"/>
              <a:gd name="T104" fmla="*/ 683 w 695"/>
              <a:gd name="T105" fmla="*/ 695 h 695"/>
              <a:gd name="T106" fmla="*/ 688 w 695"/>
              <a:gd name="T107" fmla="*/ 694 h 695"/>
              <a:gd name="T108" fmla="*/ 691 w 695"/>
              <a:gd name="T109" fmla="*/ 691 h 695"/>
              <a:gd name="T110" fmla="*/ 694 w 695"/>
              <a:gd name="T111" fmla="*/ 687 h 695"/>
              <a:gd name="T112" fmla="*/ 695 w 695"/>
              <a:gd name="T113" fmla="*/ 683 h 695"/>
              <a:gd name="T114" fmla="*/ 695 w 695"/>
              <a:gd name="T115" fmla="*/ 11 h 695"/>
              <a:gd name="T116" fmla="*/ 694 w 695"/>
              <a:gd name="T117" fmla="*/ 7 h 695"/>
              <a:gd name="T118" fmla="*/ 691 w 695"/>
              <a:gd name="T119" fmla="*/ 3 h 695"/>
              <a:gd name="T120" fmla="*/ 688 w 695"/>
              <a:gd name="T121" fmla="*/ 1 h 695"/>
              <a:gd name="T122" fmla="*/ 683 w 695"/>
              <a:gd name="T123" fmla="*/ 0 h 6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695" h="695">
                <a:moveTo>
                  <a:pt x="488" y="471"/>
                </a:moveTo>
                <a:lnTo>
                  <a:pt x="490" y="475"/>
                </a:lnTo>
                <a:lnTo>
                  <a:pt x="491" y="479"/>
                </a:lnTo>
                <a:lnTo>
                  <a:pt x="490" y="484"/>
                </a:lnTo>
                <a:lnTo>
                  <a:pt x="488" y="487"/>
                </a:lnTo>
                <a:lnTo>
                  <a:pt x="483" y="490"/>
                </a:lnTo>
                <a:lnTo>
                  <a:pt x="479" y="490"/>
                </a:lnTo>
                <a:lnTo>
                  <a:pt x="475" y="490"/>
                </a:lnTo>
                <a:lnTo>
                  <a:pt x="471" y="487"/>
                </a:lnTo>
                <a:lnTo>
                  <a:pt x="348" y="365"/>
                </a:lnTo>
                <a:lnTo>
                  <a:pt x="225" y="487"/>
                </a:lnTo>
                <a:lnTo>
                  <a:pt x="221" y="490"/>
                </a:lnTo>
                <a:lnTo>
                  <a:pt x="216" y="490"/>
                </a:lnTo>
                <a:lnTo>
                  <a:pt x="212" y="490"/>
                </a:lnTo>
                <a:lnTo>
                  <a:pt x="207" y="487"/>
                </a:lnTo>
                <a:lnTo>
                  <a:pt x="205" y="483"/>
                </a:lnTo>
                <a:lnTo>
                  <a:pt x="204" y="478"/>
                </a:lnTo>
                <a:lnTo>
                  <a:pt x="205" y="474"/>
                </a:lnTo>
                <a:lnTo>
                  <a:pt x="207" y="471"/>
                </a:lnTo>
                <a:lnTo>
                  <a:pt x="331" y="347"/>
                </a:lnTo>
                <a:lnTo>
                  <a:pt x="207" y="223"/>
                </a:lnTo>
                <a:lnTo>
                  <a:pt x="205" y="220"/>
                </a:lnTo>
                <a:lnTo>
                  <a:pt x="204" y="215"/>
                </a:lnTo>
                <a:lnTo>
                  <a:pt x="205" y="211"/>
                </a:lnTo>
                <a:lnTo>
                  <a:pt x="207" y="207"/>
                </a:lnTo>
                <a:lnTo>
                  <a:pt x="212" y="204"/>
                </a:lnTo>
                <a:lnTo>
                  <a:pt x="216" y="203"/>
                </a:lnTo>
                <a:lnTo>
                  <a:pt x="221" y="204"/>
                </a:lnTo>
                <a:lnTo>
                  <a:pt x="224" y="207"/>
                </a:lnTo>
                <a:lnTo>
                  <a:pt x="348" y="330"/>
                </a:lnTo>
                <a:lnTo>
                  <a:pt x="471" y="207"/>
                </a:lnTo>
                <a:lnTo>
                  <a:pt x="475" y="204"/>
                </a:lnTo>
                <a:lnTo>
                  <a:pt x="479" y="203"/>
                </a:lnTo>
                <a:lnTo>
                  <a:pt x="483" y="204"/>
                </a:lnTo>
                <a:lnTo>
                  <a:pt x="488" y="207"/>
                </a:lnTo>
                <a:lnTo>
                  <a:pt x="490" y="211"/>
                </a:lnTo>
                <a:lnTo>
                  <a:pt x="491" y="215"/>
                </a:lnTo>
                <a:lnTo>
                  <a:pt x="490" y="220"/>
                </a:lnTo>
                <a:lnTo>
                  <a:pt x="488" y="223"/>
                </a:lnTo>
                <a:lnTo>
                  <a:pt x="364" y="347"/>
                </a:lnTo>
                <a:lnTo>
                  <a:pt x="488" y="471"/>
                </a:lnTo>
                <a:close/>
                <a:moveTo>
                  <a:pt x="683" y="0"/>
                </a:moveTo>
                <a:lnTo>
                  <a:pt x="12" y="0"/>
                </a:lnTo>
                <a:lnTo>
                  <a:pt x="7" y="1"/>
                </a:lnTo>
                <a:lnTo>
                  <a:pt x="4" y="3"/>
                </a:lnTo>
                <a:lnTo>
                  <a:pt x="1" y="7"/>
                </a:lnTo>
                <a:lnTo>
                  <a:pt x="0" y="11"/>
                </a:lnTo>
                <a:lnTo>
                  <a:pt x="0" y="683"/>
                </a:lnTo>
                <a:lnTo>
                  <a:pt x="1" y="687"/>
                </a:lnTo>
                <a:lnTo>
                  <a:pt x="4" y="691"/>
                </a:lnTo>
                <a:lnTo>
                  <a:pt x="7" y="694"/>
                </a:lnTo>
                <a:lnTo>
                  <a:pt x="12" y="695"/>
                </a:lnTo>
                <a:lnTo>
                  <a:pt x="683" y="695"/>
                </a:lnTo>
                <a:lnTo>
                  <a:pt x="688" y="694"/>
                </a:lnTo>
                <a:lnTo>
                  <a:pt x="691" y="691"/>
                </a:lnTo>
                <a:lnTo>
                  <a:pt x="694" y="687"/>
                </a:lnTo>
                <a:lnTo>
                  <a:pt x="695" y="683"/>
                </a:lnTo>
                <a:lnTo>
                  <a:pt x="695" y="11"/>
                </a:lnTo>
                <a:lnTo>
                  <a:pt x="694" y="7"/>
                </a:lnTo>
                <a:lnTo>
                  <a:pt x="691" y="3"/>
                </a:lnTo>
                <a:lnTo>
                  <a:pt x="688" y="1"/>
                </a:lnTo>
                <a:lnTo>
                  <a:pt x="683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0" name="Group 112">
            <a:extLst>
              <a:ext uri="{FF2B5EF4-FFF2-40B4-BE49-F238E27FC236}">
                <a16:creationId xmlns:a16="http://schemas.microsoft.com/office/drawing/2014/main" id="{030E245F-020C-4D01-A2C0-C5072B7BE2CA}"/>
              </a:ext>
            </a:extLst>
          </p:cNvPr>
          <p:cNvGrpSpPr/>
          <p:nvPr/>
        </p:nvGrpSpPr>
        <p:grpSpPr>
          <a:xfrm>
            <a:off x="7774577" y="1575824"/>
            <a:ext cx="2741386" cy="430887"/>
            <a:chOff x="649514" y="1532724"/>
            <a:chExt cx="2741386" cy="430887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7B69B43-8ADB-4E4C-88B1-18C33E9AC48A}"/>
                </a:ext>
              </a:extLst>
            </p:cNvPr>
            <p:cNvSpPr txBox="1"/>
            <p:nvPr/>
          </p:nvSpPr>
          <p:spPr>
            <a:xfrm>
              <a:off x="1209675" y="1532724"/>
              <a:ext cx="2181225" cy="430887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r>
                <a:rPr lang="ru-RU" sz="1400" dirty="0" smtClean="0"/>
                <a:t>Высокая точность распознавания</a:t>
              </a:r>
              <a:endParaRPr lang="en-US" sz="1400" dirty="0"/>
            </a:p>
          </p:txBody>
        </p:sp>
        <p:sp>
          <p:nvSpPr>
            <p:cNvPr id="12" name="Freeform 1669">
              <a:extLst>
                <a:ext uri="{FF2B5EF4-FFF2-40B4-BE49-F238E27FC236}">
                  <a16:creationId xmlns:a16="http://schemas.microsoft.com/office/drawing/2014/main" id="{18753483-A6F2-4EF3-9642-C914A0BCDBB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49514" y="1544844"/>
              <a:ext cx="406648" cy="406648"/>
            </a:xfrm>
            <a:custGeom>
              <a:avLst/>
              <a:gdLst>
                <a:gd name="T0" fmla="*/ 519 w 719"/>
                <a:gd name="T1" fmla="*/ 263 h 719"/>
                <a:gd name="T2" fmla="*/ 292 w 719"/>
                <a:gd name="T3" fmla="*/ 475 h 719"/>
                <a:gd name="T4" fmla="*/ 289 w 719"/>
                <a:gd name="T5" fmla="*/ 477 h 719"/>
                <a:gd name="T6" fmla="*/ 284 w 719"/>
                <a:gd name="T7" fmla="*/ 479 h 719"/>
                <a:gd name="T8" fmla="*/ 280 w 719"/>
                <a:gd name="T9" fmla="*/ 477 h 719"/>
                <a:gd name="T10" fmla="*/ 275 w 719"/>
                <a:gd name="T11" fmla="*/ 475 h 719"/>
                <a:gd name="T12" fmla="*/ 200 w 719"/>
                <a:gd name="T13" fmla="*/ 400 h 719"/>
                <a:gd name="T14" fmla="*/ 198 w 719"/>
                <a:gd name="T15" fmla="*/ 396 h 719"/>
                <a:gd name="T16" fmla="*/ 197 w 719"/>
                <a:gd name="T17" fmla="*/ 391 h 719"/>
                <a:gd name="T18" fmla="*/ 198 w 719"/>
                <a:gd name="T19" fmla="*/ 387 h 719"/>
                <a:gd name="T20" fmla="*/ 200 w 719"/>
                <a:gd name="T21" fmla="*/ 382 h 719"/>
                <a:gd name="T22" fmla="*/ 205 w 719"/>
                <a:gd name="T23" fmla="*/ 380 h 719"/>
                <a:gd name="T24" fmla="*/ 209 w 719"/>
                <a:gd name="T25" fmla="*/ 379 h 719"/>
                <a:gd name="T26" fmla="*/ 213 w 719"/>
                <a:gd name="T27" fmla="*/ 380 h 719"/>
                <a:gd name="T28" fmla="*/ 217 w 719"/>
                <a:gd name="T29" fmla="*/ 382 h 719"/>
                <a:gd name="T30" fmla="*/ 284 w 719"/>
                <a:gd name="T31" fmla="*/ 450 h 719"/>
                <a:gd name="T32" fmla="*/ 503 w 719"/>
                <a:gd name="T33" fmla="*/ 247 h 719"/>
                <a:gd name="T34" fmla="*/ 507 w 719"/>
                <a:gd name="T35" fmla="*/ 243 h 719"/>
                <a:gd name="T36" fmla="*/ 512 w 719"/>
                <a:gd name="T37" fmla="*/ 243 h 719"/>
                <a:gd name="T38" fmla="*/ 516 w 719"/>
                <a:gd name="T39" fmla="*/ 243 h 719"/>
                <a:gd name="T40" fmla="*/ 519 w 719"/>
                <a:gd name="T41" fmla="*/ 247 h 719"/>
                <a:gd name="T42" fmla="*/ 522 w 719"/>
                <a:gd name="T43" fmla="*/ 251 h 719"/>
                <a:gd name="T44" fmla="*/ 523 w 719"/>
                <a:gd name="T45" fmla="*/ 255 h 719"/>
                <a:gd name="T46" fmla="*/ 522 w 719"/>
                <a:gd name="T47" fmla="*/ 260 h 719"/>
                <a:gd name="T48" fmla="*/ 519 w 719"/>
                <a:gd name="T49" fmla="*/ 263 h 719"/>
                <a:gd name="T50" fmla="*/ 707 w 719"/>
                <a:gd name="T51" fmla="*/ 0 h 719"/>
                <a:gd name="T52" fmla="*/ 12 w 719"/>
                <a:gd name="T53" fmla="*/ 0 h 719"/>
                <a:gd name="T54" fmla="*/ 8 w 719"/>
                <a:gd name="T55" fmla="*/ 2 h 719"/>
                <a:gd name="T56" fmla="*/ 4 w 719"/>
                <a:gd name="T57" fmla="*/ 5 h 719"/>
                <a:gd name="T58" fmla="*/ 1 w 719"/>
                <a:gd name="T59" fmla="*/ 8 h 719"/>
                <a:gd name="T60" fmla="*/ 0 w 719"/>
                <a:gd name="T61" fmla="*/ 13 h 719"/>
                <a:gd name="T62" fmla="*/ 0 w 719"/>
                <a:gd name="T63" fmla="*/ 707 h 719"/>
                <a:gd name="T64" fmla="*/ 1 w 719"/>
                <a:gd name="T65" fmla="*/ 713 h 719"/>
                <a:gd name="T66" fmla="*/ 4 w 719"/>
                <a:gd name="T67" fmla="*/ 716 h 719"/>
                <a:gd name="T68" fmla="*/ 8 w 719"/>
                <a:gd name="T69" fmla="*/ 719 h 719"/>
                <a:gd name="T70" fmla="*/ 12 w 719"/>
                <a:gd name="T71" fmla="*/ 719 h 719"/>
                <a:gd name="T72" fmla="*/ 707 w 719"/>
                <a:gd name="T73" fmla="*/ 719 h 719"/>
                <a:gd name="T74" fmla="*/ 711 w 719"/>
                <a:gd name="T75" fmla="*/ 719 h 719"/>
                <a:gd name="T76" fmla="*/ 716 w 719"/>
                <a:gd name="T77" fmla="*/ 716 h 719"/>
                <a:gd name="T78" fmla="*/ 718 w 719"/>
                <a:gd name="T79" fmla="*/ 713 h 719"/>
                <a:gd name="T80" fmla="*/ 719 w 719"/>
                <a:gd name="T81" fmla="*/ 707 h 719"/>
                <a:gd name="T82" fmla="*/ 719 w 719"/>
                <a:gd name="T83" fmla="*/ 13 h 719"/>
                <a:gd name="T84" fmla="*/ 718 w 719"/>
                <a:gd name="T85" fmla="*/ 8 h 719"/>
                <a:gd name="T86" fmla="*/ 716 w 719"/>
                <a:gd name="T87" fmla="*/ 5 h 719"/>
                <a:gd name="T88" fmla="*/ 711 w 719"/>
                <a:gd name="T89" fmla="*/ 2 h 719"/>
                <a:gd name="T90" fmla="*/ 707 w 719"/>
                <a:gd name="T91" fmla="*/ 0 h 7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19" h="719">
                  <a:moveTo>
                    <a:pt x="519" y="263"/>
                  </a:moveTo>
                  <a:lnTo>
                    <a:pt x="292" y="475"/>
                  </a:lnTo>
                  <a:lnTo>
                    <a:pt x="289" y="477"/>
                  </a:lnTo>
                  <a:lnTo>
                    <a:pt x="284" y="479"/>
                  </a:lnTo>
                  <a:lnTo>
                    <a:pt x="280" y="477"/>
                  </a:lnTo>
                  <a:lnTo>
                    <a:pt x="275" y="475"/>
                  </a:lnTo>
                  <a:lnTo>
                    <a:pt x="200" y="400"/>
                  </a:lnTo>
                  <a:lnTo>
                    <a:pt x="198" y="396"/>
                  </a:lnTo>
                  <a:lnTo>
                    <a:pt x="197" y="391"/>
                  </a:lnTo>
                  <a:lnTo>
                    <a:pt x="198" y="387"/>
                  </a:lnTo>
                  <a:lnTo>
                    <a:pt x="200" y="382"/>
                  </a:lnTo>
                  <a:lnTo>
                    <a:pt x="205" y="380"/>
                  </a:lnTo>
                  <a:lnTo>
                    <a:pt x="209" y="379"/>
                  </a:lnTo>
                  <a:lnTo>
                    <a:pt x="213" y="380"/>
                  </a:lnTo>
                  <a:lnTo>
                    <a:pt x="217" y="382"/>
                  </a:lnTo>
                  <a:lnTo>
                    <a:pt x="284" y="450"/>
                  </a:lnTo>
                  <a:lnTo>
                    <a:pt x="503" y="247"/>
                  </a:lnTo>
                  <a:lnTo>
                    <a:pt x="507" y="243"/>
                  </a:lnTo>
                  <a:lnTo>
                    <a:pt x="512" y="243"/>
                  </a:lnTo>
                  <a:lnTo>
                    <a:pt x="516" y="243"/>
                  </a:lnTo>
                  <a:lnTo>
                    <a:pt x="519" y="247"/>
                  </a:lnTo>
                  <a:lnTo>
                    <a:pt x="522" y="251"/>
                  </a:lnTo>
                  <a:lnTo>
                    <a:pt x="523" y="255"/>
                  </a:lnTo>
                  <a:lnTo>
                    <a:pt x="522" y="260"/>
                  </a:lnTo>
                  <a:lnTo>
                    <a:pt x="519" y="263"/>
                  </a:lnTo>
                  <a:close/>
                  <a:moveTo>
                    <a:pt x="707" y="0"/>
                  </a:moveTo>
                  <a:lnTo>
                    <a:pt x="12" y="0"/>
                  </a:lnTo>
                  <a:lnTo>
                    <a:pt x="8" y="2"/>
                  </a:lnTo>
                  <a:lnTo>
                    <a:pt x="4" y="5"/>
                  </a:lnTo>
                  <a:lnTo>
                    <a:pt x="1" y="8"/>
                  </a:lnTo>
                  <a:lnTo>
                    <a:pt x="0" y="13"/>
                  </a:lnTo>
                  <a:lnTo>
                    <a:pt x="0" y="707"/>
                  </a:lnTo>
                  <a:lnTo>
                    <a:pt x="1" y="713"/>
                  </a:lnTo>
                  <a:lnTo>
                    <a:pt x="4" y="716"/>
                  </a:lnTo>
                  <a:lnTo>
                    <a:pt x="8" y="719"/>
                  </a:lnTo>
                  <a:lnTo>
                    <a:pt x="12" y="719"/>
                  </a:lnTo>
                  <a:lnTo>
                    <a:pt x="707" y="719"/>
                  </a:lnTo>
                  <a:lnTo>
                    <a:pt x="711" y="719"/>
                  </a:lnTo>
                  <a:lnTo>
                    <a:pt x="716" y="716"/>
                  </a:lnTo>
                  <a:lnTo>
                    <a:pt x="718" y="713"/>
                  </a:lnTo>
                  <a:lnTo>
                    <a:pt x="719" y="707"/>
                  </a:lnTo>
                  <a:lnTo>
                    <a:pt x="719" y="13"/>
                  </a:lnTo>
                  <a:lnTo>
                    <a:pt x="718" y="8"/>
                  </a:lnTo>
                  <a:lnTo>
                    <a:pt x="716" y="5"/>
                  </a:lnTo>
                  <a:lnTo>
                    <a:pt x="711" y="2"/>
                  </a:lnTo>
                  <a:lnTo>
                    <a:pt x="70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3" name="Group 113">
            <a:extLst>
              <a:ext uri="{FF2B5EF4-FFF2-40B4-BE49-F238E27FC236}">
                <a16:creationId xmlns:a16="http://schemas.microsoft.com/office/drawing/2014/main" id="{C28B8063-D343-4510-8781-AA3515F9E496}"/>
              </a:ext>
            </a:extLst>
          </p:cNvPr>
          <p:cNvGrpSpPr/>
          <p:nvPr/>
        </p:nvGrpSpPr>
        <p:grpSpPr>
          <a:xfrm>
            <a:off x="7774577" y="2361278"/>
            <a:ext cx="2741386" cy="430887"/>
            <a:chOff x="649514" y="1532724"/>
            <a:chExt cx="2741386" cy="430887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DE7CB06-144A-447B-B2A5-EC8EAF1982CA}"/>
                </a:ext>
              </a:extLst>
            </p:cNvPr>
            <p:cNvSpPr txBox="1"/>
            <p:nvPr/>
          </p:nvSpPr>
          <p:spPr>
            <a:xfrm>
              <a:off x="1209675" y="1532724"/>
              <a:ext cx="2181225" cy="430887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r>
                <a:rPr lang="ru-RU" sz="1400" dirty="0" smtClean="0"/>
                <a:t>Поддержка со стороны производителя</a:t>
              </a:r>
              <a:endParaRPr lang="en-US" sz="1400" dirty="0"/>
            </a:p>
          </p:txBody>
        </p:sp>
        <p:sp>
          <p:nvSpPr>
            <p:cNvPr id="15" name="Freeform 1669">
              <a:extLst>
                <a:ext uri="{FF2B5EF4-FFF2-40B4-BE49-F238E27FC236}">
                  <a16:creationId xmlns:a16="http://schemas.microsoft.com/office/drawing/2014/main" id="{DDE81D6A-D530-42FF-9E1E-689E4A650BD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49514" y="1544844"/>
              <a:ext cx="406648" cy="406648"/>
            </a:xfrm>
            <a:custGeom>
              <a:avLst/>
              <a:gdLst>
                <a:gd name="T0" fmla="*/ 519 w 719"/>
                <a:gd name="T1" fmla="*/ 263 h 719"/>
                <a:gd name="T2" fmla="*/ 292 w 719"/>
                <a:gd name="T3" fmla="*/ 475 h 719"/>
                <a:gd name="T4" fmla="*/ 289 w 719"/>
                <a:gd name="T5" fmla="*/ 477 h 719"/>
                <a:gd name="T6" fmla="*/ 284 w 719"/>
                <a:gd name="T7" fmla="*/ 479 h 719"/>
                <a:gd name="T8" fmla="*/ 280 w 719"/>
                <a:gd name="T9" fmla="*/ 477 h 719"/>
                <a:gd name="T10" fmla="*/ 275 w 719"/>
                <a:gd name="T11" fmla="*/ 475 h 719"/>
                <a:gd name="T12" fmla="*/ 200 w 719"/>
                <a:gd name="T13" fmla="*/ 400 h 719"/>
                <a:gd name="T14" fmla="*/ 198 w 719"/>
                <a:gd name="T15" fmla="*/ 396 h 719"/>
                <a:gd name="T16" fmla="*/ 197 w 719"/>
                <a:gd name="T17" fmla="*/ 391 h 719"/>
                <a:gd name="T18" fmla="*/ 198 w 719"/>
                <a:gd name="T19" fmla="*/ 387 h 719"/>
                <a:gd name="T20" fmla="*/ 200 w 719"/>
                <a:gd name="T21" fmla="*/ 382 h 719"/>
                <a:gd name="T22" fmla="*/ 205 w 719"/>
                <a:gd name="T23" fmla="*/ 380 h 719"/>
                <a:gd name="T24" fmla="*/ 209 w 719"/>
                <a:gd name="T25" fmla="*/ 379 h 719"/>
                <a:gd name="T26" fmla="*/ 213 w 719"/>
                <a:gd name="T27" fmla="*/ 380 h 719"/>
                <a:gd name="T28" fmla="*/ 217 w 719"/>
                <a:gd name="T29" fmla="*/ 382 h 719"/>
                <a:gd name="T30" fmla="*/ 284 w 719"/>
                <a:gd name="T31" fmla="*/ 450 h 719"/>
                <a:gd name="T32" fmla="*/ 503 w 719"/>
                <a:gd name="T33" fmla="*/ 247 h 719"/>
                <a:gd name="T34" fmla="*/ 507 w 719"/>
                <a:gd name="T35" fmla="*/ 243 h 719"/>
                <a:gd name="T36" fmla="*/ 512 w 719"/>
                <a:gd name="T37" fmla="*/ 243 h 719"/>
                <a:gd name="T38" fmla="*/ 516 w 719"/>
                <a:gd name="T39" fmla="*/ 243 h 719"/>
                <a:gd name="T40" fmla="*/ 519 w 719"/>
                <a:gd name="T41" fmla="*/ 247 h 719"/>
                <a:gd name="T42" fmla="*/ 522 w 719"/>
                <a:gd name="T43" fmla="*/ 251 h 719"/>
                <a:gd name="T44" fmla="*/ 523 w 719"/>
                <a:gd name="T45" fmla="*/ 255 h 719"/>
                <a:gd name="T46" fmla="*/ 522 w 719"/>
                <a:gd name="T47" fmla="*/ 260 h 719"/>
                <a:gd name="T48" fmla="*/ 519 w 719"/>
                <a:gd name="T49" fmla="*/ 263 h 719"/>
                <a:gd name="T50" fmla="*/ 707 w 719"/>
                <a:gd name="T51" fmla="*/ 0 h 719"/>
                <a:gd name="T52" fmla="*/ 12 w 719"/>
                <a:gd name="T53" fmla="*/ 0 h 719"/>
                <a:gd name="T54" fmla="*/ 8 w 719"/>
                <a:gd name="T55" fmla="*/ 2 h 719"/>
                <a:gd name="T56" fmla="*/ 4 w 719"/>
                <a:gd name="T57" fmla="*/ 5 h 719"/>
                <a:gd name="T58" fmla="*/ 1 w 719"/>
                <a:gd name="T59" fmla="*/ 8 h 719"/>
                <a:gd name="T60" fmla="*/ 0 w 719"/>
                <a:gd name="T61" fmla="*/ 13 h 719"/>
                <a:gd name="T62" fmla="*/ 0 w 719"/>
                <a:gd name="T63" fmla="*/ 707 h 719"/>
                <a:gd name="T64" fmla="*/ 1 w 719"/>
                <a:gd name="T65" fmla="*/ 713 h 719"/>
                <a:gd name="T66" fmla="*/ 4 w 719"/>
                <a:gd name="T67" fmla="*/ 716 h 719"/>
                <a:gd name="T68" fmla="*/ 8 w 719"/>
                <a:gd name="T69" fmla="*/ 719 h 719"/>
                <a:gd name="T70" fmla="*/ 12 w 719"/>
                <a:gd name="T71" fmla="*/ 719 h 719"/>
                <a:gd name="T72" fmla="*/ 707 w 719"/>
                <a:gd name="T73" fmla="*/ 719 h 719"/>
                <a:gd name="T74" fmla="*/ 711 w 719"/>
                <a:gd name="T75" fmla="*/ 719 h 719"/>
                <a:gd name="T76" fmla="*/ 716 w 719"/>
                <a:gd name="T77" fmla="*/ 716 h 719"/>
                <a:gd name="T78" fmla="*/ 718 w 719"/>
                <a:gd name="T79" fmla="*/ 713 h 719"/>
                <a:gd name="T80" fmla="*/ 719 w 719"/>
                <a:gd name="T81" fmla="*/ 707 h 719"/>
                <a:gd name="T82" fmla="*/ 719 w 719"/>
                <a:gd name="T83" fmla="*/ 13 h 719"/>
                <a:gd name="T84" fmla="*/ 718 w 719"/>
                <a:gd name="T85" fmla="*/ 8 h 719"/>
                <a:gd name="T86" fmla="*/ 716 w 719"/>
                <a:gd name="T87" fmla="*/ 5 h 719"/>
                <a:gd name="T88" fmla="*/ 711 w 719"/>
                <a:gd name="T89" fmla="*/ 2 h 719"/>
                <a:gd name="T90" fmla="*/ 707 w 719"/>
                <a:gd name="T91" fmla="*/ 0 h 7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19" h="719">
                  <a:moveTo>
                    <a:pt x="519" y="263"/>
                  </a:moveTo>
                  <a:lnTo>
                    <a:pt x="292" y="475"/>
                  </a:lnTo>
                  <a:lnTo>
                    <a:pt x="289" y="477"/>
                  </a:lnTo>
                  <a:lnTo>
                    <a:pt x="284" y="479"/>
                  </a:lnTo>
                  <a:lnTo>
                    <a:pt x="280" y="477"/>
                  </a:lnTo>
                  <a:lnTo>
                    <a:pt x="275" y="475"/>
                  </a:lnTo>
                  <a:lnTo>
                    <a:pt x="200" y="400"/>
                  </a:lnTo>
                  <a:lnTo>
                    <a:pt x="198" y="396"/>
                  </a:lnTo>
                  <a:lnTo>
                    <a:pt x="197" y="391"/>
                  </a:lnTo>
                  <a:lnTo>
                    <a:pt x="198" y="387"/>
                  </a:lnTo>
                  <a:lnTo>
                    <a:pt x="200" y="382"/>
                  </a:lnTo>
                  <a:lnTo>
                    <a:pt x="205" y="380"/>
                  </a:lnTo>
                  <a:lnTo>
                    <a:pt x="209" y="379"/>
                  </a:lnTo>
                  <a:lnTo>
                    <a:pt x="213" y="380"/>
                  </a:lnTo>
                  <a:lnTo>
                    <a:pt x="217" y="382"/>
                  </a:lnTo>
                  <a:lnTo>
                    <a:pt x="284" y="450"/>
                  </a:lnTo>
                  <a:lnTo>
                    <a:pt x="503" y="247"/>
                  </a:lnTo>
                  <a:lnTo>
                    <a:pt x="507" y="243"/>
                  </a:lnTo>
                  <a:lnTo>
                    <a:pt x="512" y="243"/>
                  </a:lnTo>
                  <a:lnTo>
                    <a:pt x="516" y="243"/>
                  </a:lnTo>
                  <a:lnTo>
                    <a:pt x="519" y="247"/>
                  </a:lnTo>
                  <a:lnTo>
                    <a:pt x="522" y="251"/>
                  </a:lnTo>
                  <a:lnTo>
                    <a:pt x="523" y="255"/>
                  </a:lnTo>
                  <a:lnTo>
                    <a:pt x="522" y="260"/>
                  </a:lnTo>
                  <a:lnTo>
                    <a:pt x="519" y="263"/>
                  </a:lnTo>
                  <a:close/>
                  <a:moveTo>
                    <a:pt x="707" y="0"/>
                  </a:moveTo>
                  <a:lnTo>
                    <a:pt x="12" y="0"/>
                  </a:lnTo>
                  <a:lnTo>
                    <a:pt x="8" y="2"/>
                  </a:lnTo>
                  <a:lnTo>
                    <a:pt x="4" y="5"/>
                  </a:lnTo>
                  <a:lnTo>
                    <a:pt x="1" y="8"/>
                  </a:lnTo>
                  <a:lnTo>
                    <a:pt x="0" y="13"/>
                  </a:lnTo>
                  <a:lnTo>
                    <a:pt x="0" y="707"/>
                  </a:lnTo>
                  <a:lnTo>
                    <a:pt x="1" y="713"/>
                  </a:lnTo>
                  <a:lnTo>
                    <a:pt x="4" y="716"/>
                  </a:lnTo>
                  <a:lnTo>
                    <a:pt x="8" y="719"/>
                  </a:lnTo>
                  <a:lnTo>
                    <a:pt x="12" y="719"/>
                  </a:lnTo>
                  <a:lnTo>
                    <a:pt x="707" y="719"/>
                  </a:lnTo>
                  <a:lnTo>
                    <a:pt x="711" y="719"/>
                  </a:lnTo>
                  <a:lnTo>
                    <a:pt x="716" y="716"/>
                  </a:lnTo>
                  <a:lnTo>
                    <a:pt x="718" y="713"/>
                  </a:lnTo>
                  <a:lnTo>
                    <a:pt x="719" y="707"/>
                  </a:lnTo>
                  <a:lnTo>
                    <a:pt x="719" y="13"/>
                  </a:lnTo>
                  <a:lnTo>
                    <a:pt x="718" y="8"/>
                  </a:lnTo>
                  <a:lnTo>
                    <a:pt x="716" y="5"/>
                  </a:lnTo>
                  <a:lnTo>
                    <a:pt x="711" y="2"/>
                  </a:lnTo>
                  <a:lnTo>
                    <a:pt x="70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6" name="Group 114">
            <a:extLst>
              <a:ext uri="{FF2B5EF4-FFF2-40B4-BE49-F238E27FC236}">
                <a16:creationId xmlns:a16="http://schemas.microsoft.com/office/drawing/2014/main" id="{E65DF7A5-F862-4F0D-9957-8B5AB36B615D}"/>
              </a:ext>
            </a:extLst>
          </p:cNvPr>
          <p:cNvGrpSpPr/>
          <p:nvPr/>
        </p:nvGrpSpPr>
        <p:grpSpPr>
          <a:xfrm>
            <a:off x="7774577" y="3146732"/>
            <a:ext cx="2741386" cy="430887"/>
            <a:chOff x="649514" y="1532724"/>
            <a:chExt cx="2741386" cy="430887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7CDFA85-7305-42E6-B9A2-C86C91B6B7B0}"/>
                </a:ext>
              </a:extLst>
            </p:cNvPr>
            <p:cNvSpPr txBox="1"/>
            <p:nvPr/>
          </p:nvSpPr>
          <p:spPr>
            <a:xfrm>
              <a:off x="1209675" y="1532724"/>
              <a:ext cx="2181225" cy="430887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r>
                <a:rPr lang="ru-RU" sz="1400" dirty="0" smtClean="0"/>
                <a:t>Хорошие </a:t>
              </a:r>
              <a:r>
                <a:rPr lang="ru-RU" sz="1400" dirty="0" err="1" smtClean="0"/>
                <a:t>массо-габаритные</a:t>
              </a:r>
              <a:r>
                <a:rPr lang="ru-RU" sz="1400" dirty="0" smtClean="0"/>
                <a:t> показатели</a:t>
              </a:r>
              <a:endParaRPr lang="en-US" sz="1400" dirty="0"/>
            </a:p>
          </p:txBody>
        </p:sp>
        <p:sp>
          <p:nvSpPr>
            <p:cNvPr id="18" name="Freeform 1669">
              <a:extLst>
                <a:ext uri="{FF2B5EF4-FFF2-40B4-BE49-F238E27FC236}">
                  <a16:creationId xmlns:a16="http://schemas.microsoft.com/office/drawing/2014/main" id="{B6C4B7AD-09E3-479A-AB2C-48F0A922995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49514" y="1544844"/>
              <a:ext cx="406648" cy="406648"/>
            </a:xfrm>
            <a:custGeom>
              <a:avLst/>
              <a:gdLst>
                <a:gd name="T0" fmla="*/ 519 w 719"/>
                <a:gd name="T1" fmla="*/ 263 h 719"/>
                <a:gd name="T2" fmla="*/ 292 w 719"/>
                <a:gd name="T3" fmla="*/ 475 h 719"/>
                <a:gd name="T4" fmla="*/ 289 w 719"/>
                <a:gd name="T5" fmla="*/ 477 h 719"/>
                <a:gd name="T6" fmla="*/ 284 w 719"/>
                <a:gd name="T7" fmla="*/ 479 h 719"/>
                <a:gd name="T8" fmla="*/ 280 w 719"/>
                <a:gd name="T9" fmla="*/ 477 h 719"/>
                <a:gd name="T10" fmla="*/ 275 w 719"/>
                <a:gd name="T11" fmla="*/ 475 h 719"/>
                <a:gd name="T12" fmla="*/ 200 w 719"/>
                <a:gd name="T13" fmla="*/ 400 h 719"/>
                <a:gd name="T14" fmla="*/ 198 w 719"/>
                <a:gd name="T15" fmla="*/ 396 h 719"/>
                <a:gd name="T16" fmla="*/ 197 w 719"/>
                <a:gd name="T17" fmla="*/ 391 h 719"/>
                <a:gd name="T18" fmla="*/ 198 w 719"/>
                <a:gd name="T19" fmla="*/ 387 h 719"/>
                <a:gd name="T20" fmla="*/ 200 w 719"/>
                <a:gd name="T21" fmla="*/ 382 h 719"/>
                <a:gd name="T22" fmla="*/ 205 w 719"/>
                <a:gd name="T23" fmla="*/ 380 h 719"/>
                <a:gd name="T24" fmla="*/ 209 w 719"/>
                <a:gd name="T25" fmla="*/ 379 h 719"/>
                <a:gd name="T26" fmla="*/ 213 w 719"/>
                <a:gd name="T27" fmla="*/ 380 h 719"/>
                <a:gd name="T28" fmla="*/ 217 w 719"/>
                <a:gd name="T29" fmla="*/ 382 h 719"/>
                <a:gd name="T30" fmla="*/ 284 w 719"/>
                <a:gd name="T31" fmla="*/ 450 h 719"/>
                <a:gd name="T32" fmla="*/ 503 w 719"/>
                <a:gd name="T33" fmla="*/ 247 h 719"/>
                <a:gd name="T34" fmla="*/ 507 w 719"/>
                <a:gd name="T35" fmla="*/ 243 h 719"/>
                <a:gd name="T36" fmla="*/ 512 w 719"/>
                <a:gd name="T37" fmla="*/ 243 h 719"/>
                <a:gd name="T38" fmla="*/ 516 w 719"/>
                <a:gd name="T39" fmla="*/ 243 h 719"/>
                <a:gd name="T40" fmla="*/ 519 w 719"/>
                <a:gd name="T41" fmla="*/ 247 h 719"/>
                <a:gd name="T42" fmla="*/ 522 w 719"/>
                <a:gd name="T43" fmla="*/ 251 h 719"/>
                <a:gd name="T44" fmla="*/ 523 w 719"/>
                <a:gd name="T45" fmla="*/ 255 h 719"/>
                <a:gd name="T46" fmla="*/ 522 w 719"/>
                <a:gd name="T47" fmla="*/ 260 h 719"/>
                <a:gd name="T48" fmla="*/ 519 w 719"/>
                <a:gd name="T49" fmla="*/ 263 h 719"/>
                <a:gd name="T50" fmla="*/ 707 w 719"/>
                <a:gd name="T51" fmla="*/ 0 h 719"/>
                <a:gd name="T52" fmla="*/ 12 w 719"/>
                <a:gd name="T53" fmla="*/ 0 h 719"/>
                <a:gd name="T54" fmla="*/ 8 w 719"/>
                <a:gd name="T55" fmla="*/ 2 h 719"/>
                <a:gd name="T56" fmla="*/ 4 w 719"/>
                <a:gd name="T57" fmla="*/ 5 h 719"/>
                <a:gd name="T58" fmla="*/ 1 w 719"/>
                <a:gd name="T59" fmla="*/ 8 h 719"/>
                <a:gd name="T60" fmla="*/ 0 w 719"/>
                <a:gd name="T61" fmla="*/ 13 h 719"/>
                <a:gd name="T62" fmla="*/ 0 w 719"/>
                <a:gd name="T63" fmla="*/ 707 h 719"/>
                <a:gd name="T64" fmla="*/ 1 w 719"/>
                <a:gd name="T65" fmla="*/ 713 h 719"/>
                <a:gd name="T66" fmla="*/ 4 w 719"/>
                <a:gd name="T67" fmla="*/ 716 h 719"/>
                <a:gd name="T68" fmla="*/ 8 w 719"/>
                <a:gd name="T69" fmla="*/ 719 h 719"/>
                <a:gd name="T70" fmla="*/ 12 w 719"/>
                <a:gd name="T71" fmla="*/ 719 h 719"/>
                <a:gd name="T72" fmla="*/ 707 w 719"/>
                <a:gd name="T73" fmla="*/ 719 h 719"/>
                <a:gd name="T74" fmla="*/ 711 w 719"/>
                <a:gd name="T75" fmla="*/ 719 h 719"/>
                <a:gd name="T76" fmla="*/ 716 w 719"/>
                <a:gd name="T77" fmla="*/ 716 h 719"/>
                <a:gd name="T78" fmla="*/ 718 w 719"/>
                <a:gd name="T79" fmla="*/ 713 h 719"/>
                <a:gd name="T80" fmla="*/ 719 w 719"/>
                <a:gd name="T81" fmla="*/ 707 h 719"/>
                <a:gd name="T82" fmla="*/ 719 w 719"/>
                <a:gd name="T83" fmla="*/ 13 h 719"/>
                <a:gd name="T84" fmla="*/ 718 w 719"/>
                <a:gd name="T85" fmla="*/ 8 h 719"/>
                <a:gd name="T86" fmla="*/ 716 w 719"/>
                <a:gd name="T87" fmla="*/ 5 h 719"/>
                <a:gd name="T88" fmla="*/ 711 w 719"/>
                <a:gd name="T89" fmla="*/ 2 h 719"/>
                <a:gd name="T90" fmla="*/ 707 w 719"/>
                <a:gd name="T91" fmla="*/ 0 h 7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19" h="719">
                  <a:moveTo>
                    <a:pt x="519" y="263"/>
                  </a:moveTo>
                  <a:lnTo>
                    <a:pt x="292" y="475"/>
                  </a:lnTo>
                  <a:lnTo>
                    <a:pt x="289" y="477"/>
                  </a:lnTo>
                  <a:lnTo>
                    <a:pt x="284" y="479"/>
                  </a:lnTo>
                  <a:lnTo>
                    <a:pt x="280" y="477"/>
                  </a:lnTo>
                  <a:lnTo>
                    <a:pt x="275" y="475"/>
                  </a:lnTo>
                  <a:lnTo>
                    <a:pt x="200" y="400"/>
                  </a:lnTo>
                  <a:lnTo>
                    <a:pt x="198" y="396"/>
                  </a:lnTo>
                  <a:lnTo>
                    <a:pt x="197" y="391"/>
                  </a:lnTo>
                  <a:lnTo>
                    <a:pt x="198" y="387"/>
                  </a:lnTo>
                  <a:lnTo>
                    <a:pt x="200" y="382"/>
                  </a:lnTo>
                  <a:lnTo>
                    <a:pt x="205" y="380"/>
                  </a:lnTo>
                  <a:lnTo>
                    <a:pt x="209" y="379"/>
                  </a:lnTo>
                  <a:lnTo>
                    <a:pt x="213" y="380"/>
                  </a:lnTo>
                  <a:lnTo>
                    <a:pt x="217" y="382"/>
                  </a:lnTo>
                  <a:lnTo>
                    <a:pt x="284" y="450"/>
                  </a:lnTo>
                  <a:lnTo>
                    <a:pt x="503" y="247"/>
                  </a:lnTo>
                  <a:lnTo>
                    <a:pt x="507" y="243"/>
                  </a:lnTo>
                  <a:lnTo>
                    <a:pt x="512" y="243"/>
                  </a:lnTo>
                  <a:lnTo>
                    <a:pt x="516" y="243"/>
                  </a:lnTo>
                  <a:lnTo>
                    <a:pt x="519" y="247"/>
                  </a:lnTo>
                  <a:lnTo>
                    <a:pt x="522" y="251"/>
                  </a:lnTo>
                  <a:lnTo>
                    <a:pt x="523" y="255"/>
                  </a:lnTo>
                  <a:lnTo>
                    <a:pt x="522" y="260"/>
                  </a:lnTo>
                  <a:lnTo>
                    <a:pt x="519" y="263"/>
                  </a:lnTo>
                  <a:close/>
                  <a:moveTo>
                    <a:pt x="707" y="0"/>
                  </a:moveTo>
                  <a:lnTo>
                    <a:pt x="12" y="0"/>
                  </a:lnTo>
                  <a:lnTo>
                    <a:pt x="8" y="2"/>
                  </a:lnTo>
                  <a:lnTo>
                    <a:pt x="4" y="5"/>
                  </a:lnTo>
                  <a:lnTo>
                    <a:pt x="1" y="8"/>
                  </a:lnTo>
                  <a:lnTo>
                    <a:pt x="0" y="13"/>
                  </a:lnTo>
                  <a:lnTo>
                    <a:pt x="0" y="707"/>
                  </a:lnTo>
                  <a:lnTo>
                    <a:pt x="1" y="713"/>
                  </a:lnTo>
                  <a:lnTo>
                    <a:pt x="4" y="716"/>
                  </a:lnTo>
                  <a:lnTo>
                    <a:pt x="8" y="719"/>
                  </a:lnTo>
                  <a:lnTo>
                    <a:pt x="12" y="719"/>
                  </a:lnTo>
                  <a:lnTo>
                    <a:pt x="707" y="719"/>
                  </a:lnTo>
                  <a:lnTo>
                    <a:pt x="711" y="719"/>
                  </a:lnTo>
                  <a:lnTo>
                    <a:pt x="716" y="716"/>
                  </a:lnTo>
                  <a:lnTo>
                    <a:pt x="718" y="713"/>
                  </a:lnTo>
                  <a:lnTo>
                    <a:pt x="719" y="707"/>
                  </a:lnTo>
                  <a:lnTo>
                    <a:pt x="719" y="13"/>
                  </a:lnTo>
                  <a:lnTo>
                    <a:pt x="718" y="8"/>
                  </a:lnTo>
                  <a:lnTo>
                    <a:pt x="716" y="5"/>
                  </a:lnTo>
                  <a:lnTo>
                    <a:pt x="711" y="2"/>
                  </a:lnTo>
                  <a:lnTo>
                    <a:pt x="70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D4FE496B-0B6C-4360-AE98-F328678A7FA3}"/>
              </a:ext>
            </a:extLst>
          </p:cNvPr>
          <p:cNvSpPr txBox="1"/>
          <p:nvPr/>
        </p:nvSpPr>
        <p:spPr>
          <a:xfrm>
            <a:off x="8334738" y="3932186"/>
            <a:ext cx="2181225" cy="43088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ru-RU" sz="1400" dirty="0" smtClean="0"/>
              <a:t>Отсутствие физической установки</a:t>
            </a:r>
            <a:endParaRPr lang="en-US" sz="14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E86F1C7-FF63-437D-9E73-CBDA89C2EF69}"/>
              </a:ext>
            </a:extLst>
          </p:cNvPr>
          <p:cNvSpPr txBox="1"/>
          <p:nvPr/>
        </p:nvSpPr>
        <p:spPr>
          <a:xfrm>
            <a:off x="8334738" y="4609918"/>
            <a:ext cx="2181225" cy="64633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ru-RU" sz="1400" dirty="0" smtClean="0"/>
              <a:t>Для различных товаров – различное программное обеспечение</a:t>
            </a:r>
            <a:endParaRPr lang="en-US" sz="14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DF1261C-4FED-4F1C-B44B-3E4CB092C28C}"/>
              </a:ext>
            </a:extLst>
          </p:cNvPr>
          <p:cNvSpPr txBox="1"/>
          <p:nvPr/>
        </p:nvSpPr>
        <p:spPr>
          <a:xfrm>
            <a:off x="8334738" y="5503096"/>
            <a:ext cx="2181225" cy="43088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ru-RU" sz="1400" dirty="0" smtClean="0"/>
              <a:t>Стоимость одной камеры </a:t>
            </a:r>
            <a:r>
              <a:rPr lang="en-US" sz="1400" dirty="0" smtClean="0"/>
              <a:t>~ 3-4 </a:t>
            </a:r>
            <a:r>
              <a:rPr lang="ru-RU" sz="1400" dirty="0" err="1" smtClean="0"/>
              <a:t>тыс</a:t>
            </a:r>
            <a:r>
              <a:rPr lang="ru-RU" sz="1400" dirty="0" smtClean="0"/>
              <a:t> долларов</a:t>
            </a:r>
            <a:endParaRPr lang="en-US" sz="1400" dirty="0"/>
          </a:p>
        </p:txBody>
      </p:sp>
      <p:cxnSp>
        <p:nvCxnSpPr>
          <p:cNvPr id="26" name="Straight Connector 130">
            <a:extLst>
              <a:ext uri="{FF2B5EF4-FFF2-40B4-BE49-F238E27FC236}">
                <a16:creationId xmlns:a16="http://schemas.microsoft.com/office/drawing/2014/main" id="{5D7F11F3-3533-4C2F-8F4A-9CEBC47D1405}"/>
              </a:ext>
            </a:extLst>
          </p:cNvPr>
          <p:cNvCxnSpPr/>
          <p:nvPr/>
        </p:nvCxnSpPr>
        <p:spPr>
          <a:xfrm>
            <a:off x="7154998" y="2038020"/>
            <a:ext cx="0" cy="3433766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Freeform 1839">
            <a:extLst>
              <a:ext uri="{FF2B5EF4-FFF2-40B4-BE49-F238E27FC236}">
                <a16:creationId xmlns:a16="http://schemas.microsoft.com/office/drawing/2014/main" id="{041ED309-C0E8-487F-A91F-75C03CA1AFED}"/>
              </a:ext>
            </a:extLst>
          </p:cNvPr>
          <p:cNvSpPr>
            <a:spLocks noEditPoints="1"/>
          </p:cNvSpPr>
          <p:nvPr/>
        </p:nvSpPr>
        <p:spPr bwMode="auto">
          <a:xfrm>
            <a:off x="7774577" y="4695808"/>
            <a:ext cx="406646" cy="406646"/>
          </a:xfrm>
          <a:custGeom>
            <a:avLst/>
            <a:gdLst>
              <a:gd name="T0" fmla="*/ 488 w 695"/>
              <a:gd name="T1" fmla="*/ 471 h 695"/>
              <a:gd name="T2" fmla="*/ 490 w 695"/>
              <a:gd name="T3" fmla="*/ 475 h 695"/>
              <a:gd name="T4" fmla="*/ 491 w 695"/>
              <a:gd name="T5" fmla="*/ 479 h 695"/>
              <a:gd name="T6" fmla="*/ 490 w 695"/>
              <a:gd name="T7" fmla="*/ 484 h 695"/>
              <a:gd name="T8" fmla="*/ 488 w 695"/>
              <a:gd name="T9" fmla="*/ 487 h 695"/>
              <a:gd name="T10" fmla="*/ 483 w 695"/>
              <a:gd name="T11" fmla="*/ 490 h 695"/>
              <a:gd name="T12" fmla="*/ 479 w 695"/>
              <a:gd name="T13" fmla="*/ 490 h 695"/>
              <a:gd name="T14" fmla="*/ 475 w 695"/>
              <a:gd name="T15" fmla="*/ 490 h 695"/>
              <a:gd name="T16" fmla="*/ 471 w 695"/>
              <a:gd name="T17" fmla="*/ 487 h 695"/>
              <a:gd name="T18" fmla="*/ 348 w 695"/>
              <a:gd name="T19" fmla="*/ 365 h 695"/>
              <a:gd name="T20" fmla="*/ 225 w 695"/>
              <a:gd name="T21" fmla="*/ 487 h 695"/>
              <a:gd name="T22" fmla="*/ 221 w 695"/>
              <a:gd name="T23" fmla="*/ 490 h 695"/>
              <a:gd name="T24" fmla="*/ 216 w 695"/>
              <a:gd name="T25" fmla="*/ 490 h 695"/>
              <a:gd name="T26" fmla="*/ 212 w 695"/>
              <a:gd name="T27" fmla="*/ 490 h 695"/>
              <a:gd name="T28" fmla="*/ 207 w 695"/>
              <a:gd name="T29" fmla="*/ 487 h 695"/>
              <a:gd name="T30" fmla="*/ 205 w 695"/>
              <a:gd name="T31" fmla="*/ 483 h 695"/>
              <a:gd name="T32" fmla="*/ 204 w 695"/>
              <a:gd name="T33" fmla="*/ 478 h 695"/>
              <a:gd name="T34" fmla="*/ 205 w 695"/>
              <a:gd name="T35" fmla="*/ 474 h 695"/>
              <a:gd name="T36" fmla="*/ 207 w 695"/>
              <a:gd name="T37" fmla="*/ 471 h 695"/>
              <a:gd name="T38" fmla="*/ 331 w 695"/>
              <a:gd name="T39" fmla="*/ 347 h 695"/>
              <a:gd name="T40" fmla="*/ 207 w 695"/>
              <a:gd name="T41" fmla="*/ 223 h 695"/>
              <a:gd name="T42" fmla="*/ 205 w 695"/>
              <a:gd name="T43" fmla="*/ 220 h 695"/>
              <a:gd name="T44" fmla="*/ 204 w 695"/>
              <a:gd name="T45" fmla="*/ 215 h 695"/>
              <a:gd name="T46" fmla="*/ 205 w 695"/>
              <a:gd name="T47" fmla="*/ 211 h 695"/>
              <a:gd name="T48" fmla="*/ 207 w 695"/>
              <a:gd name="T49" fmla="*/ 207 h 695"/>
              <a:gd name="T50" fmla="*/ 212 w 695"/>
              <a:gd name="T51" fmla="*/ 204 h 695"/>
              <a:gd name="T52" fmla="*/ 216 w 695"/>
              <a:gd name="T53" fmla="*/ 203 h 695"/>
              <a:gd name="T54" fmla="*/ 221 w 695"/>
              <a:gd name="T55" fmla="*/ 204 h 695"/>
              <a:gd name="T56" fmla="*/ 224 w 695"/>
              <a:gd name="T57" fmla="*/ 207 h 695"/>
              <a:gd name="T58" fmla="*/ 348 w 695"/>
              <a:gd name="T59" fmla="*/ 330 h 695"/>
              <a:gd name="T60" fmla="*/ 471 w 695"/>
              <a:gd name="T61" fmla="*/ 207 h 695"/>
              <a:gd name="T62" fmla="*/ 475 w 695"/>
              <a:gd name="T63" fmla="*/ 204 h 695"/>
              <a:gd name="T64" fmla="*/ 479 w 695"/>
              <a:gd name="T65" fmla="*/ 203 h 695"/>
              <a:gd name="T66" fmla="*/ 483 w 695"/>
              <a:gd name="T67" fmla="*/ 204 h 695"/>
              <a:gd name="T68" fmla="*/ 488 w 695"/>
              <a:gd name="T69" fmla="*/ 207 h 695"/>
              <a:gd name="T70" fmla="*/ 490 w 695"/>
              <a:gd name="T71" fmla="*/ 211 h 695"/>
              <a:gd name="T72" fmla="*/ 491 w 695"/>
              <a:gd name="T73" fmla="*/ 215 h 695"/>
              <a:gd name="T74" fmla="*/ 490 w 695"/>
              <a:gd name="T75" fmla="*/ 220 h 695"/>
              <a:gd name="T76" fmla="*/ 488 w 695"/>
              <a:gd name="T77" fmla="*/ 223 h 695"/>
              <a:gd name="T78" fmla="*/ 364 w 695"/>
              <a:gd name="T79" fmla="*/ 347 h 695"/>
              <a:gd name="T80" fmla="*/ 488 w 695"/>
              <a:gd name="T81" fmla="*/ 471 h 695"/>
              <a:gd name="T82" fmla="*/ 683 w 695"/>
              <a:gd name="T83" fmla="*/ 0 h 695"/>
              <a:gd name="T84" fmla="*/ 12 w 695"/>
              <a:gd name="T85" fmla="*/ 0 h 695"/>
              <a:gd name="T86" fmla="*/ 7 w 695"/>
              <a:gd name="T87" fmla="*/ 1 h 695"/>
              <a:gd name="T88" fmla="*/ 4 w 695"/>
              <a:gd name="T89" fmla="*/ 3 h 695"/>
              <a:gd name="T90" fmla="*/ 1 w 695"/>
              <a:gd name="T91" fmla="*/ 7 h 695"/>
              <a:gd name="T92" fmla="*/ 0 w 695"/>
              <a:gd name="T93" fmla="*/ 11 h 695"/>
              <a:gd name="T94" fmla="*/ 0 w 695"/>
              <a:gd name="T95" fmla="*/ 683 h 695"/>
              <a:gd name="T96" fmla="*/ 1 w 695"/>
              <a:gd name="T97" fmla="*/ 687 h 695"/>
              <a:gd name="T98" fmla="*/ 4 w 695"/>
              <a:gd name="T99" fmla="*/ 691 h 695"/>
              <a:gd name="T100" fmla="*/ 7 w 695"/>
              <a:gd name="T101" fmla="*/ 694 h 695"/>
              <a:gd name="T102" fmla="*/ 12 w 695"/>
              <a:gd name="T103" fmla="*/ 695 h 695"/>
              <a:gd name="T104" fmla="*/ 683 w 695"/>
              <a:gd name="T105" fmla="*/ 695 h 695"/>
              <a:gd name="T106" fmla="*/ 688 w 695"/>
              <a:gd name="T107" fmla="*/ 694 h 695"/>
              <a:gd name="T108" fmla="*/ 691 w 695"/>
              <a:gd name="T109" fmla="*/ 691 h 695"/>
              <a:gd name="T110" fmla="*/ 694 w 695"/>
              <a:gd name="T111" fmla="*/ 687 h 695"/>
              <a:gd name="T112" fmla="*/ 695 w 695"/>
              <a:gd name="T113" fmla="*/ 683 h 695"/>
              <a:gd name="T114" fmla="*/ 695 w 695"/>
              <a:gd name="T115" fmla="*/ 11 h 695"/>
              <a:gd name="T116" fmla="*/ 694 w 695"/>
              <a:gd name="T117" fmla="*/ 7 h 695"/>
              <a:gd name="T118" fmla="*/ 691 w 695"/>
              <a:gd name="T119" fmla="*/ 3 h 695"/>
              <a:gd name="T120" fmla="*/ 688 w 695"/>
              <a:gd name="T121" fmla="*/ 1 h 695"/>
              <a:gd name="T122" fmla="*/ 683 w 695"/>
              <a:gd name="T123" fmla="*/ 0 h 6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695" h="695">
                <a:moveTo>
                  <a:pt x="488" y="471"/>
                </a:moveTo>
                <a:lnTo>
                  <a:pt x="490" y="475"/>
                </a:lnTo>
                <a:lnTo>
                  <a:pt x="491" y="479"/>
                </a:lnTo>
                <a:lnTo>
                  <a:pt x="490" y="484"/>
                </a:lnTo>
                <a:lnTo>
                  <a:pt x="488" y="487"/>
                </a:lnTo>
                <a:lnTo>
                  <a:pt x="483" y="490"/>
                </a:lnTo>
                <a:lnTo>
                  <a:pt x="479" y="490"/>
                </a:lnTo>
                <a:lnTo>
                  <a:pt x="475" y="490"/>
                </a:lnTo>
                <a:lnTo>
                  <a:pt x="471" y="487"/>
                </a:lnTo>
                <a:lnTo>
                  <a:pt x="348" y="365"/>
                </a:lnTo>
                <a:lnTo>
                  <a:pt x="225" y="487"/>
                </a:lnTo>
                <a:lnTo>
                  <a:pt x="221" y="490"/>
                </a:lnTo>
                <a:lnTo>
                  <a:pt x="216" y="490"/>
                </a:lnTo>
                <a:lnTo>
                  <a:pt x="212" y="490"/>
                </a:lnTo>
                <a:lnTo>
                  <a:pt x="207" y="487"/>
                </a:lnTo>
                <a:lnTo>
                  <a:pt x="205" y="483"/>
                </a:lnTo>
                <a:lnTo>
                  <a:pt x="204" y="478"/>
                </a:lnTo>
                <a:lnTo>
                  <a:pt x="205" y="474"/>
                </a:lnTo>
                <a:lnTo>
                  <a:pt x="207" y="471"/>
                </a:lnTo>
                <a:lnTo>
                  <a:pt x="331" y="347"/>
                </a:lnTo>
                <a:lnTo>
                  <a:pt x="207" y="223"/>
                </a:lnTo>
                <a:lnTo>
                  <a:pt x="205" y="220"/>
                </a:lnTo>
                <a:lnTo>
                  <a:pt x="204" y="215"/>
                </a:lnTo>
                <a:lnTo>
                  <a:pt x="205" y="211"/>
                </a:lnTo>
                <a:lnTo>
                  <a:pt x="207" y="207"/>
                </a:lnTo>
                <a:lnTo>
                  <a:pt x="212" y="204"/>
                </a:lnTo>
                <a:lnTo>
                  <a:pt x="216" y="203"/>
                </a:lnTo>
                <a:lnTo>
                  <a:pt x="221" y="204"/>
                </a:lnTo>
                <a:lnTo>
                  <a:pt x="224" y="207"/>
                </a:lnTo>
                <a:lnTo>
                  <a:pt x="348" y="330"/>
                </a:lnTo>
                <a:lnTo>
                  <a:pt x="471" y="207"/>
                </a:lnTo>
                <a:lnTo>
                  <a:pt x="475" y="204"/>
                </a:lnTo>
                <a:lnTo>
                  <a:pt x="479" y="203"/>
                </a:lnTo>
                <a:lnTo>
                  <a:pt x="483" y="204"/>
                </a:lnTo>
                <a:lnTo>
                  <a:pt x="488" y="207"/>
                </a:lnTo>
                <a:lnTo>
                  <a:pt x="490" y="211"/>
                </a:lnTo>
                <a:lnTo>
                  <a:pt x="491" y="215"/>
                </a:lnTo>
                <a:lnTo>
                  <a:pt x="490" y="220"/>
                </a:lnTo>
                <a:lnTo>
                  <a:pt x="488" y="223"/>
                </a:lnTo>
                <a:lnTo>
                  <a:pt x="364" y="347"/>
                </a:lnTo>
                <a:lnTo>
                  <a:pt x="488" y="471"/>
                </a:lnTo>
                <a:close/>
                <a:moveTo>
                  <a:pt x="683" y="0"/>
                </a:moveTo>
                <a:lnTo>
                  <a:pt x="12" y="0"/>
                </a:lnTo>
                <a:lnTo>
                  <a:pt x="7" y="1"/>
                </a:lnTo>
                <a:lnTo>
                  <a:pt x="4" y="3"/>
                </a:lnTo>
                <a:lnTo>
                  <a:pt x="1" y="7"/>
                </a:lnTo>
                <a:lnTo>
                  <a:pt x="0" y="11"/>
                </a:lnTo>
                <a:lnTo>
                  <a:pt x="0" y="683"/>
                </a:lnTo>
                <a:lnTo>
                  <a:pt x="1" y="687"/>
                </a:lnTo>
                <a:lnTo>
                  <a:pt x="4" y="691"/>
                </a:lnTo>
                <a:lnTo>
                  <a:pt x="7" y="694"/>
                </a:lnTo>
                <a:lnTo>
                  <a:pt x="12" y="695"/>
                </a:lnTo>
                <a:lnTo>
                  <a:pt x="683" y="695"/>
                </a:lnTo>
                <a:lnTo>
                  <a:pt x="688" y="694"/>
                </a:lnTo>
                <a:lnTo>
                  <a:pt x="691" y="691"/>
                </a:lnTo>
                <a:lnTo>
                  <a:pt x="694" y="687"/>
                </a:lnTo>
                <a:lnTo>
                  <a:pt x="695" y="683"/>
                </a:lnTo>
                <a:lnTo>
                  <a:pt x="695" y="11"/>
                </a:lnTo>
                <a:lnTo>
                  <a:pt x="694" y="7"/>
                </a:lnTo>
                <a:lnTo>
                  <a:pt x="691" y="3"/>
                </a:lnTo>
                <a:lnTo>
                  <a:pt x="688" y="1"/>
                </a:lnTo>
                <a:lnTo>
                  <a:pt x="683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Freeform 1839">
            <a:extLst>
              <a:ext uri="{FF2B5EF4-FFF2-40B4-BE49-F238E27FC236}">
                <a16:creationId xmlns:a16="http://schemas.microsoft.com/office/drawing/2014/main" id="{041ED309-C0E8-487F-A91F-75C03CA1AFED}"/>
              </a:ext>
            </a:extLst>
          </p:cNvPr>
          <p:cNvSpPr>
            <a:spLocks noEditPoints="1"/>
          </p:cNvSpPr>
          <p:nvPr/>
        </p:nvSpPr>
        <p:spPr bwMode="auto">
          <a:xfrm>
            <a:off x="7774577" y="5527337"/>
            <a:ext cx="406646" cy="406646"/>
          </a:xfrm>
          <a:custGeom>
            <a:avLst/>
            <a:gdLst>
              <a:gd name="T0" fmla="*/ 488 w 695"/>
              <a:gd name="T1" fmla="*/ 471 h 695"/>
              <a:gd name="T2" fmla="*/ 490 w 695"/>
              <a:gd name="T3" fmla="*/ 475 h 695"/>
              <a:gd name="T4" fmla="*/ 491 w 695"/>
              <a:gd name="T5" fmla="*/ 479 h 695"/>
              <a:gd name="T6" fmla="*/ 490 w 695"/>
              <a:gd name="T7" fmla="*/ 484 h 695"/>
              <a:gd name="T8" fmla="*/ 488 w 695"/>
              <a:gd name="T9" fmla="*/ 487 h 695"/>
              <a:gd name="T10" fmla="*/ 483 w 695"/>
              <a:gd name="T11" fmla="*/ 490 h 695"/>
              <a:gd name="T12" fmla="*/ 479 w 695"/>
              <a:gd name="T13" fmla="*/ 490 h 695"/>
              <a:gd name="T14" fmla="*/ 475 w 695"/>
              <a:gd name="T15" fmla="*/ 490 h 695"/>
              <a:gd name="T16" fmla="*/ 471 w 695"/>
              <a:gd name="T17" fmla="*/ 487 h 695"/>
              <a:gd name="T18" fmla="*/ 348 w 695"/>
              <a:gd name="T19" fmla="*/ 365 h 695"/>
              <a:gd name="T20" fmla="*/ 225 w 695"/>
              <a:gd name="T21" fmla="*/ 487 h 695"/>
              <a:gd name="T22" fmla="*/ 221 w 695"/>
              <a:gd name="T23" fmla="*/ 490 h 695"/>
              <a:gd name="T24" fmla="*/ 216 w 695"/>
              <a:gd name="T25" fmla="*/ 490 h 695"/>
              <a:gd name="T26" fmla="*/ 212 w 695"/>
              <a:gd name="T27" fmla="*/ 490 h 695"/>
              <a:gd name="T28" fmla="*/ 207 w 695"/>
              <a:gd name="T29" fmla="*/ 487 h 695"/>
              <a:gd name="T30" fmla="*/ 205 w 695"/>
              <a:gd name="T31" fmla="*/ 483 h 695"/>
              <a:gd name="T32" fmla="*/ 204 w 695"/>
              <a:gd name="T33" fmla="*/ 478 h 695"/>
              <a:gd name="T34" fmla="*/ 205 w 695"/>
              <a:gd name="T35" fmla="*/ 474 h 695"/>
              <a:gd name="T36" fmla="*/ 207 w 695"/>
              <a:gd name="T37" fmla="*/ 471 h 695"/>
              <a:gd name="T38" fmla="*/ 331 w 695"/>
              <a:gd name="T39" fmla="*/ 347 h 695"/>
              <a:gd name="T40" fmla="*/ 207 w 695"/>
              <a:gd name="T41" fmla="*/ 223 h 695"/>
              <a:gd name="T42" fmla="*/ 205 w 695"/>
              <a:gd name="T43" fmla="*/ 220 h 695"/>
              <a:gd name="T44" fmla="*/ 204 w 695"/>
              <a:gd name="T45" fmla="*/ 215 h 695"/>
              <a:gd name="T46" fmla="*/ 205 w 695"/>
              <a:gd name="T47" fmla="*/ 211 h 695"/>
              <a:gd name="T48" fmla="*/ 207 w 695"/>
              <a:gd name="T49" fmla="*/ 207 h 695"/>
              <a:gd name="T50" fmla="*/ 212 w 695"/>
              <a:gd name="T51" fmla="*/ 204 h 695"/>
              <a:gd name="T52" fmla="*/ 216 w 695"/>
              <a:gd name="T53" fmla="*/ 203 h 695"/>
              <a:gd name="T54" fmla="*/ 221 w 695"/>
              <a:gd name="T55" fmla="*/ 204 h 695"/>
              <a:gd name="T56" fmla="*/ 224 w 695"/>
              <a:gd name="T57" fmla="*/ 207 h 695"/>
              <a:gd name="T58" fmla="*/ 348 w 695"/>
              <a:gd name="T59" fmla="*/ 330 h 695"/>
              <a:gd name="T60" fmla="*/ 471 w 695"/>
              <a:gd name="T61" fmla="*/ 207 h 695"/>
              <a:gd name="T62" fmla="*/ 475 w 695"/>
              <a:gd name="T63" fmla="*/ 204 h 695"/>
              <a:gd name="T64" fmla="*/ 479 w 695"/>
              <a:gd name="T65" fmla="*/ 203 h 695"/>
              <a:gd name="T66" fmla="*/ 483 w 695"/>
              <a:gd name="T67" fmla="*/ 204 h 695"/>
              <a:gd name="T68" fmla="*/ 488 w 695"/>
              <a:gd name="T69" fmla="*/ 207 h 695"/>
              <a:gd name="T70" fmla="*/ 490 w 695"/>
              <a:gd name="T71" fmla="*/ 211 h 695"/>
              <a:gd name="T72" fmla="*/ 491 w 695"/>
              <a:gd name="T73" fmla="*/ 215 h 695"/>
              <a:gd name="T74" fmla="*/ 490 w 695"/>
              <a:gd name="T75" fmla="*/ 220 h 695"/>
              <a:gd name="T76" fmla="*/ 488 w 695"/>
              <a:gd name="T77" fmla="*/ 223 h 695"/>
              <a:gd name="T78" fmla="*/ 364 w 695"/>
              <a:gd name="T79" fmla="*/ 347 h 695"/>
              <a:gd name="T80" fmla="*/ 488 w 695"/>
              <a:gd name="T81" fmla="*/ 471 h 695"/>
              <a:gd name="T82" fmla="*/ 683 w 695"/>
              <a:gd name="T83" fmla="*/ 0 h 695"/>
              <a:gd name="T84" fmla="*/ 12 w 695"/>
              <a:gd name="T85" fmla="*/ 0 h 695"/>
              <a:gd name="T86" fmla="*/ 7 w 695"/>
              <a:gd name="T87" fmla="*/ 1 h 695"/>
              <a:gd name="T88" fmla="*/ 4 w 695"/>
              <a:gd name="T89" fmla="*/ 3 h 695"/>
              <a:gd name="T90" fmla="*/ 1 w 695"/>
              <a:gd name="T91" fmla="*/ 7 h 695"/>
              <a:gd name="T92" fmla="*/ 0 w 695"/>
              <a:gd name="T93" fmla="*/ 11 h 695"/>
              <a:gd name="T94" fmla="*/ 0 w 695"/>
              <a:gd name="T95" fmla="*/ 683 h 695"/>
              <a:gd name="T96" fmla="*/ 1 w 695"/>
              <a:gd name="T97" fmla="*/ 687 h 695"/>
              <a:gd name="T98" fmla="*/ 4 w 695"/>
              <a:gd name="T99" fmla="*/ 691 h 695"/>
              <a:gd name="T100" fmla="*/ 7 w 695"/>
              <a:gd name="T101" fmla="*/ 694 h 695"/>
              <a:gd name="T102" fmla="*/ 12 w 695"/>
              <a:gd name="T103" fmla="*/ 695 h 695"/>
              <a:gd name="T104" fmla="*/ 683 w 695"/>
              <a:gd name="T105" fmla="*/ 695 h 695"/>
              <a:gd name="T106" fmla="*/ 688 w 695"/>
              <a:gd name="T107" fmla="*/ 694 h 695"/>
              <a:gd name="T108" fmla="*/ 691 w 695"/>
              <a:gd name="T109" fmla="*/ 691 h 695"/>
              <a:gd name="T110" fmla="*/ 694 w 695"/>
              <a:gd name="T111" fmla="*/ 687 h 695"/>
              <a:gd name="T112" fmla="*/ 695 w 695"/>
              <a:gd name="T113" fmla="*/ 683 h 695"/>
              <a:gd name="T114" fmla="*/ 695 w 695"/>
              <a:gd name="T115" fmla="*/ 11 h 695"/>
              <a:gd name="T116" fmla="*/ 694 w 695"/>
              <a:gd name="T117" fmla="*/ 7 h 695"/>
              <a:gd name="T118" fmla="*/ 691 w 695"/>
              <a:gd name="T119" fmla="*/ 3 h 695"/>
              <a:gd name="T120" fmla="*/ 688 w 695"/>
              <a:gd name="T121" fmla="*/ 1 h 695"/>
              <a:gd name="T122" fmla="*/ 683 w 695"/>
              <a:gd name="T123" fmla="*/ 0 h 6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695" h="695">
                <a:moveTo>
                  <a:pt x="488" y="471"/>
                </a:moveTo>
                <a:lnTo>
                  <a:pt x="490" y="475"/>
                </a:lnTo>
                <a:lnTo>
                  <a:pt x="491" y="479"/>
                </a:lnTo>
                <a:lnTo>
                  <a:pt x="490" y="484"/>
                </a:lnTo>
                <a:lnTo>
                  <a:pt x="488" y="487"/>
                </a:lnTo>
                <a:lnTo>
                  <a:pt x="483" y="490"/>
                </a:lnTo>
                <a:lnTo>
                  <a:pt x="479" y="490"/>
                </a:lnTo>
                <a:lnTo>
                  <a:pt x="475" y="490"/>
                </a:lnTo>
                <a:lnTo>
                  <a:pt x="471" y="487"/>
                </a:lnTo>
                <a:lnTo>
                  <a:pt x="348" y="365"/>
                </a:lnTo>
                <a:lnTo>
                  <a:pt x="225" y="487"/>
                </a:lnTo>
                <a:lnTo>
                  <a:pt x="221" y="490"/>
                </a:lnTo>
                <a:lnTo>
                  <a:pt x="216" y="490"/>
                </a:lnTo>
                <a:lnTo>
                  <a:pt x="212" y="490"/>
                </a:lnTo>
                <a:lnTo>
                  <a:pt x="207" y="487"/>
                </a:lnTo>
                <a:lnTo>
                  <a:pt x="205" y="483"/>
                </a:lnTo>
                <a:lnTo>
                  <a:pt x="204" y="478"/>
                </a:lnTo>
                <a:lnTo>
                  <a:pt x="205" y="474"/>
                </a:lnTo>
                <a:lnTo>
                  <a:pt x="207" y="471"/>
                </a:lnTo>
                <a:lnTo>
                  <a:pt x="331" y="347"/>
                </a:lnTo>
                <a:lnTo>
                  <a:pt x="207" y="223"/>
                </a:lnTo>
                <a:lnTo>
                  <a:pt x="205" y="220"/>
                </a:lnTo>
                <a:lnTo>
                  <a:pt x="204" y="215"/>
                </a:lnTo>
                <a:lnTo>
                  <a:pt x="205" y="211"/>
                </a:lnTo>
                <a:lnTo>
                  <a:pt x="207" y="207"/>
                </a:lnTo>
                <a:lnTo>
                  <a:pt x="212" y="204"/>
                </a:lnTo>
                <a:lnTo>
                  <a:pt x="216" y="203"/>
                </a:lnTo>
                <a:lnTo>
                  <a:pt x="221" y="204"/>
                </a:lnTo>
                <a:lnTo>
                  <a:pt x="224" y="207"/>
                </a:lnTo>
                <a:lnTo>
                  <a:pt x="348" y="330"/>
                </a:lnTo>
                <a:lnTo>
                  <a:pt x="471" y="207"/>
                </a:lnTo>
                <a:lnTo>
                  <a:pt x="475" y="204"/>
                </a:lnTo>
                <a:lnTo>
                  <a:pt x="479" y="203"/>
                </a:lnTo>
                <a:lnTo>
                  <a:pt x="483" y="204"/>
                </a:lnTo>
                <a:lnTo>
                  <a:pt x="488" y="207"/>
                </a:lnTo>
                <a:lnTo>
                  <a:pt x="490" y="211"/>
                </a:lnTo>
                <a:lnTo>
                  <a:pt x="491" y="215"/>
                </a:lnTo>
                <a:lnTo>
                  <a:pt x="490" y="220"/>
                </a:lnTo>
                <a:lnTo>
                  <a:pt x="488" y="223"/>
                </a:lnTo>
                <a:lnTo>
                  <a:pt x="364" y="347"/>
                </a:lnTo>
                <a:lnTo>
                  <a:pt x="488" y="471"/>
                </a:lnTo>
                <a:close/>
                <a:moveTo>
                  <a:pt x="683" y="0"/>
                </a:moveTo>
                <a:lnTo>
                  <a:pt x="12" y="0"/>
                </a:lnTo>
                <a:lnTo>
                  <a:pt x="7" y="1"/>
                </a:lnTo>
                <a:lnTo>
                  <a:pt x="4" y="3"/>
                </a:lnTo>
                <a:lnTo>
                  <a:pt x="1" y="7"/>
                </a:lnTo>
                <a:lnTo>
                  <a:pt x="0" y="11"/>
                </a:lnTo>
                <a:lnTo>
                  <a:pt x="0" y="683"/>
                </a:lnTo>
                <a:lnTo>
                  <a:pt x="1" y="687"/>
                </a:lnTo>
                <a:lnTo>
                  <a:pt x="4" y="691"/>
                </a:lnTo>
                <a:lnTo>
                  <a:pt x="7" y="694"/>
                </a:lnTo>
                <a:lnTo>
                  <a:pt x="12" y="695"/>
                </a:lnTo>
                <a:lnTo>
                  <a:pt x="683" y="695"/>
                </a:lnTo>
                <a:lnTo>
                  <a:pt x="688" y="694"/>
                </a:lnTo>
                <a:lnTo>
                  <a:pt x="691" y="691"/>
                </a:lnTo>
                <a:lnTo>
                  <a:pt x="694" y="687"/>
                </a:lnTo>
                <a:lnTo>
                  <a:pt x="695" y="683"/>
                </a:lnTo>
                <a:lnTo>
                  <a:pt x="695" y="11"/>
                </a:lnTo>
                <a:lnTo>
                  <a:pt x="694" y="7"/>
                </a:lnTo>
                <a:lnTo>
                  <a:pt x="691" y="3"/>
                </a:lnTo>
                <a:lnTo>
                  <a:pt x="688" y="1"/>
                </a:lnTo>
                <a:lnTo>
                  <a:pt x="683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206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ятиугольник 3"/>
          <p:cNvSpPr/>
          <p:nvPr/>
        </p:nvSpPr>
        <p:spPr>
          <a:xfrm>
            <a:off x="0" y="300446"/>
            <a:ext cx="9000309" cy="666205"/>
          </a:xfrm>
          <a:prstGeom prst="homePlat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 smtClean="0"/>
              <a:t>Обзор рынка упаковок</a:t>
            </a:r>
            <a:endParaRPr lang="ru-RU" sz="2400" b="1" dirty="0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47485-7A04-4227-9F93-986063316658}" type="slidenum">
              <a:rPr lang="ru-RU" smtClean="0"/>
              <a:t>9</a:t>
            </a:fld>
            <a:endParaRPr lang="ru-RU"/>
          </a:p>
        </p:txBody>
      </p:sp>
      <p:sp>
        <p:nvSpPr>
          <p:cNvPr id="11" name="Oval 38">
            <a:extLst>
              <a:ext uri="{FF2B5EF4-FFF2-40B4-BE49-F238E27FC236}">
                <a16:creationId xmlns:a16="http://schemas.microsoft.com/office/drawing/2014/main" id="{F101DC2F-691E-468F-AC6C-3793AB710F65}"/>
              </a:ext>
            </a:extLst>
          </p:cNvPr>
          <p:cNvSpPr/>
          <p:nvPr/>
        </p:nvSpPr>
        <p:spPr>
          <a:xfrm>
            <a:off x="9236878" y="3762395"/>
            <a:ext cx="1296986" cy="129698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">
            <a:extLst>
              <a:ext uri="{FF2B5EF4-FFF2-40B4-BE49-F238E27FC236}">
                <a16:creationId xmlns:a16="http://schemas.microsoft.com/office/drawing/2014/main" id="{937D7F0B-93B8-4FAA-97BA-BFBDF751EA1D}"/>
              </a:ext>
            </a:extLst>
          </p:cNvPr>
          <p:cNvSpPr/>
          <p:nvPr/>
        </p:nvSpPr>
        <p:spPr>
          <a:xfrm>
            <a:off x="2169316" y="2829218"/>
            <a:ext cx="135420" cy="13542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47">
            <a:extLst>
              <a:ext uri="{FF2B5EF4-FFF2-40B4-BE49-F238E27FC236}">
                <a16:creationId xmlns:a16="http://schemas.microsoft.com/office/drawing/2014/main" id="{99E7B230-53E3-496F-AC9F-C30F82FDBCF6}"/>
              </a:ext>
            </a:extLst>
          </p:cNvPr>
          <p:cNvSpPr txBox="1"/>
          <p:nvPr/>
        </p:nvSpPr>
        <p:spPr>
          <a:xfrm flipH="1">
            <a:off x="2553580" y="2829218"/>
            <a:ext cx="2290651" cy="215444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Твердый пластик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Oval 27">
            <a:extLst>
              <a:ext uri="{FF2B5EF4-FFF2-40B4-BE49-F238E27FC236}">
                <a16:creationId xmlns:a16="http://schemas.microsoft.com/office/drawing/2014/main" id="{A94C8EA8-1E9F-4D6B-849A-9C43A57854B8}"/>
              </a:ext>
            </a:extLst>
          </p:cNvPr>
          <p:cNvSpPr/>
          <p:nvPr/>
        </p:nvSpPr>
        <p:spPr>
          <a:xfrm>
            <a:off x="2163838" y="2391329"/>
            <a:ext cx="135420" cy="1354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47">
            <a:extLst>
              <a:ext uri="{FF2B5EF4-FFF2-40B4-BE49-F238E27FC236}">
                <a16:creationId xmlns:a16="http://schemas.microsoft.com/office/drawing/2014/main" id="{868DF61E-8B23-4B93-B81D-56ABC1CEA893}"/>
              </a:ext>
            </a:extLst>
          </p:cNvPr>
          <p:cNvSpPr txBox="1"/>
          <p:nvPr/>
        </p:nvSpPr>
        <p:spPr>
          <a:xfrm flipH="1">
            <a:off x="2553580" y="2351317"/>
            <a:ext cx="2290651" cy="215444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Картон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Oval 43">
            <a:extLst>
              <a:ext uri="{FF2B5EF4-FFF2-40B4-BE49-F238E27FC236}">
                <a16:creationId xmlns:a16="http://schemas.microsoft.com/office/drawing/2014/main" id="{A73BD94B-FEEC-44EA-8040-47A0529294CB}"/>
              </a:ext>
            </a:extLst>
          </p:cNvPr>
          <p:cNvSpPr/>
          <p:nvPr/>
        </p:nvSpPr>
        <p:spPr>
          <a:xfrm>
            <a:off x="2163838" y="4463285"/>
            <a:ext cx="135420" cy="13542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47">
            <a:extLst>
              <a:ext uri="{FF2B5EF4-FFF2-40B4-BE49-F238E27FC236}">
                <a16:creationId xmlns:a16="http://schemas.microsoft.com/office/drawing/2014/main" id="{604D57F6-1BCD-420D-AFEB-6C0A540A39DA}"/>
              </a:ext>
            </a:extLst>
          </p:cNvPr>
          <p:cNvSpPr txBox="1"/>
          <p:nvPr/>
        </p:nvSpPr>
        <p:spPr>
          <a:xfrm flipH="1">
            <a:off x="2548781" y="4367482"/>
            <a:ext cx="2290651" cy="215444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Другие виды упаковок</a:t>
            </a:r>
          </a:p>
        </p:txBody>
      </p:sp>
      <p:sp>
        <p:nvSpPr>
          <p:cNvPr id="22" name="Oval 46">
            <a:extLst>
              <a:ext uri="{FF2B5EF4-FFF2-40B4-BE49-F238E27FC236}">
                <a16:creationId xmlns:a16="http://schemas.microsoft.com/office/drawing/2014/main" id="{C6B646F4-FC3A-4D0B-A4A3-CC5C031BE32C}"/>
              </a:ext>
            </a:extLst>
          </p:cNvPr>
          <p:cNvSpPr/>
          <p:nvPr/>
        </p:nvSpPr>
        <p:spPr>
          <a:xfrm>
            <a:off x="2174655" y="3692223"/>
            <a:ext cx="135420" cy="13542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7882CFE-0455-47D5-AF8D-A33E5F1B4D43}"/>
              </a:ext>
            </a:extLst>
          </p:cNvPr>
          <p:cNvSpPr txBox="1"/>
          <p:nvPr/>
        </p:nvSpPr>
        <p:spPr>
          <a:xfrm flipH="1">
            <a:off x="2553581" y="3652211"/>
            <a:ext cx="2290651" cy="215444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Жесть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737620" y="5499038"/>
            <a:ext cx="3798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Прогноз рынка упаковок на 2020 год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7620" y="1515394"/>
            <a:ext cx="3767786" cy="3848237"/>
          </a:xfrm>
          <a:prstGeom prst="rect">
            <a:avLst/>
          </a:prstGeom>
        </p:spPr>
      </p:pic>
      <p:sp>
        <p:nvSpPr>
          <p:cNvPr id="24" name="Oval 46">
            <a:extLst>
              <a:ext uri="{FF2B5EF4-FFF2-40B4-BE49-F238E27FC236}">
                <a16:creationId xmlns:a16="http://schemas.microsoft.com/office/drawing/2014/main" id="{C6B646F4-FC3A-4D0B-A4A3-CC5C031BE32C}"/>
              </a:ext>
            </a:extLst>
          </p:cNvPr>
          <p:cNvSpPr/>
          <p:nvPr/>
        </p:nvSpPr>
        <p:spPr>
          <a:xfrm>
            <a:off x="2163838" y="4075695"/>
            <a:ext cx="135420" cy="13542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46">
            <a:extLst>
              <a:ext uri="{FF2B5EF4-FFF2-40B4-BE49-F238E27FC236}">
                <a16:creationId xmlns:a16="http://schemas.microsoft.com/office/drawing/2014/main" id="{C6B646F4-FC3A-4D0B-A4A3-CC5C031BE32C}"/>
              </a:ext>
            </a:extLst>
          </p:cNvPr>
          <p:cNvSpPr/>
          <p:nvPr/>
        </p:nvSpPr>
        <p:spPr>
          <a:xfrm>
            <a:off x="2163838" y="3267367"/>
            <a:ext cx="135420" cy="1354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47">
            <a:extLst>
              <a:ext uri="{FF2B5EF4-FFF2-40B4-BE49-F238E27FC236}">
                <a16:creationId xmlns:a16="http://schemas.microsoft.com/office/drawing/2014/main" id="{868DF61E-8B23-4B93-B81D-56ABC1CEA893}"/>
              </a:ext>
            </a:extLst>
          </p:cNvPr>
          <p:cNvSpPr txBox="1"/>
          <p:nvPr/>
        </p:nvSpPr>
        <p:spPr>
          <a:xfrm flipH="1">
            <a:off x="2548782" y="3224069"/>
            <a:ext cx="2290651" cy="215444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Гибкая упаковка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7" name="TextBox 47">
            <a:extLst>
              <a:ext uri="{FF2B5EF4-FFF2-40B4-BE49-F238E27FC236}">
                <a16:creationId xmlns:a16="http://schemas.microsoft.com/office/drawing/2014/main" id="{868DF61E-8B23-4B93-B81D-56ABC1CEA893}"/>
              </a:ext>
            </a:extLst>
          </p:cNvPr>
          <p:cNvSpPr txBox="1"/>
          <p:nvPr/>
        </p:nvSpPr>
        <p:spPr>
          <a:xfrm flipH="1">
            <a:off x="2548781" y="4022390"/>
            <a:ext cx="2290651" cy="215444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Стекло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26720" y="6310586"/>
            <a:ext cx="4842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Данные подготовлены компанией </a:t>
            </a:r>
            <a:r>
              <a:rPr lang="en-US" dirty="0" err="1" smtClean="0"/>
              <a:t>Smithers</a:t>
            </a:r>
            <a:r>
              <a:rPr lang="en-US" dirty="0" smtClean="0"/>
              <a:t> </a:t>
            </a:r>
            <a:r>
              <a:rPr lang="en-US" dirty="0" err="1" smtClean="0"/>
              <a:t>Pira</a:t>
            </a:r>
            <a:endParaRPr lang="ru-RU" dirty="0"/>
          </a:p>
        </p:txBody>
      </p:sp>
      <p:cxnSp>
        <p:nvCxnSpPr>
          <p:cNvPr id="28" name="Прямая соединительная линия 27"/>
          <p:cNvCxnSpPr/>
          <p:nvPr/>
        </p:nvCxnSpPr>
        <p:spPr>
          <a:xfrm>
            <a:off x="419683" y="6270574"/>
            <a:ext cx="4794045" cy="118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708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242</TotalTime>
  <Words>590</Words>
  <Application>Microsoft Office PowerPoint</Application>
  <PresentationFormat>Широкоэкранный</PresentationFormat>
  <Paragraphs>216</Paragraphs>
  <Slides>35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35</vt:i4>
      </vt:variant>
    </vt:vector>
  </HeadingPairs>
  <TitlesOfParts>
    <vt:vector size="44" baseType="lpstr">
      <vt:lpstr>Adobe Myungjo Std M</vt:lpstr>
      <vt:lpstr>Arial</vt:lpstr>
      <vt:lpstr>Calibri</vt:lpstr>
      <vt:lpstr>Calibri Light</vt:lpstr>
      <vt:lpstr>CMSY10</vt:lpstr>
      <vt:lpstr>F15</vt:lpstr>
      <vt:lpstr>Open Sans</vt:lpstr>
      <vt:lpstr>Segoe UI</vt:lpstr>
      <vt:lpstr>Тема Office</vt:lpstr>
      <vt:lpstr>Разработка автоматизированной системы  распознавания и идентификации продуктов питания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Результаты</vt:lpstr>
      <vt:lpstr>СПАСИБО ЗА ВНИМАНИЕ!</vt:lpstr>
    </vt:vector>
  </TitlesOfParts>
  <Company>diakov.net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Andrey Nagornov</dc:creator>
  <cp:lastModifiedBy>Andrey Nagornov</cp:lastModifiedBy>
  <cp:revision>21</cp:revision>
  <dcterms:created xsi:type="dcterms:W3CDTF">2019-06-08T18:25:04Z</dcterms:created>
  <dcterms:modified xsi:type="dcterms:W3CDTF">2019-06-08T22:27:07Z</dcterms:modified>
</cp:coreProperties>
</file>